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41"/>
  </p:notesMasterIdLst>
  <p:sldIdLst>
    <p:sldId id="256" r:id="rId5"/>
    <p:sldId id="257" r:id="rId6"/>
    <p:sldId id="258" r:id="rId7"/>
    <p:sldId id="262" r:id="rId8"/>
    <p:sldId id="263" r:id="rId9"/>
    <p:sldId id="289" r:id="rId10"/>
    <p:sldId id="265" r:id="rId11"/>
    <p:sldId id="264" r:id="rId12"/>
    <p:sldId id="293" r:id="rId13"/>
    <p:sldId id="267" r:id="rId14"/>
    <p:sldId id="268" r:id="rId15"/>
    <p:sldId id="290" r:id="rId16"/>
    <p:sldId id="291" r:id="rId17"/>
    <p:sldId id="278" r:id="rId18"/>
    <p:sldId id="279" r:id="rId19"/>
    <p:sldId id="280" r:id="rId20"/>
    <p:sldId id="260" r:id="rId21"/>
    <p:sldId id="282" r:id="rId22"/>
    <p:sldId id="286" r:id="rId23"/>
    <p:sldId id="284" r:id="rId24"/>
    <p:sldId id="283" r:id="rId25"/>
    <p:sldId id="285" r:id="rId26"/>
    <p:sldId id="287" r:id="rId27"/>
    <p:sldId id="288" r:id="rId28"/>
    <p:sldId id="269" r:id="rId29"/>
    <p:sldId id="270" r:id="rId30"/>
    <p:sldId id="271" r:id="rId31"/>
    <p:sldId id="272" r:id="rId32"/>
    <p:sldId id="273" r:id="rId33"/>
    <p:sldId id="275" r:id="rId34"/>
    <p:sldId id="274" r:id="rId35"/>
    <p:sldId id="261" r:id="rId36"/>
    <p:sldId id="276" r:id="rId37"/>
    <p:sldId id="292" r:id="rId38"/>
    <p:sldId id="277" r:id="rId39"/>
    <p:sldId id="281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42C78F-F7EE-43B9-AFFC-90D87C34D328}" v="1" dt="2021-12-07T15:33:39.6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69591" autoAdjust="0"/>
  </p:normalViewPr>
  <p:slideViewPr>
    <p:cSldViewPr snapToGrid="0">
      <p:cViewPr varScale="1">
        <p:scale>
          <a:sx n="57" d="100"/>
          <a:sy n="57" d="100"/>
        </p:scale>
        <p:origin x="78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47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loan A. McDonagh" userId="c74c16a5-eaf1-4973-b4ec-c8e5a8fd75c5" providerId="ADAL" clId="{6B42C78F-F7EE-43B9-AFFC-90D87C34D328}"/>
    <pc:docChg chg="undo redo custSel addSld delSld modSld">
      <pc:chgData name="Sloan A. McDonagh" userId="c74c16a5-eaf1-4973-b4ec-c8e5a8fd75c5" providerId="ADAL" clId="{6B42C78F-F7EE-43B9-AFFC-90D87C34D328}" dt="2021-12-09T17:36:13.600" v="3472" actId="20577"/>
      <pc:docMkLst>
        <pc:docMk/>
      </pc:docMkLst>
      <pc:sldChg chg="modSp mod">
        <pc:chgData name="Sloan A. McDonagh" userId="c74c16a5-eaf1-4973-b4ec-c8e5a8fd75c5" providerId="ADAL" clId="{6B42C78F-F7EE-43B9-AFFC-90D87C34D328}" dt="2021-12-02T21:34:12.243" v="65" actId="20577"/>
        <pc:sldMkLst>
          <pc:docMk/>
          <pc:sldMk cId="2450509024" sldId="257"/>
        </pc:sldMkLst>
        <pc:spChg chg="mod">
          <ac:chgData name="Sloan A. McDonagh" userId="c74c16a5-eaf1-4973-b4ec-c8e5a8fd75c5" providerId="ADAL" clId="{6B42C78F-F7EE-43B9-AFFC-90D87C34D328}" dt="2021-12-02T21:34:12.243" v="65" actId="20577"/>
          <ac:spMkLst>
            <pc:docMk/>
            <pc:sldMk cId="2450509024" sldId="257"/>
            <ac:spMk id="3" creationId="{DEE84A12-966D-4C62-BE8D-CBA1C3B025C3}"/>
          </ac:spMkLst>
        </pc:spChg>
      </pc:sldChg>
      <pc:sldChg chg="modSp mod">
        <pc:chgData name="Sloan A. McDonagh" userId="c74c16a5-eaf1-4973-b4ec-c8e5a8fd75c5" providerId="ADAL" clId="{6B42C78F-F7EE-43B9-AFFC-90D87C34D328}" dt="2021-12-07T17:48:48.885" v="163" actId="20577"/>
        <pc:sldMkLst>
          <pc:docMk/>
          <pc:sldMk cId="745645904" sldId="258"/>
        </pc:sldMkLst>
        <pc:spChg chg="mod">
          <ac:chgData name="Sloan A. McDonagh" userId="c74c16a5-eaf1-4973-b4ec-c8e5a8fd75c5" providerId="ADAL" clId="{6B42C78F-F7EE-43B9-AFFC-90D87C34D328}" dt="2021-12-07T17:48:48.885" v="163" actId="20577"/>
          <ac:spMkLst>
            <pc:docMk/>
            <pc:sldMk cId="745645904" sldId="258"/>
            <ac:spMk id="3" creationId="{EC5BE64E-5226-4736-B44C-29D57BEDFBC8}"/>
          </ac:spMkLst>
        </pc:spChg>
      </pc:sldChg>
      <pc:sldChg chg="modSp mod">
        <pc:chgData name="Sloan A. McDonagh" userId="c74c16a5-eaf1-4973-b4ec-c8e5a8fd75c5" providerId="ADAL" clId="{6B42C78F-F7EE-43B9-AFFC-90D87C34D328}" dt="2021-12-03T13:50:57.989" v="67" actId="313"/>
        <pc:sldMkLst>
          <pc:docMk/>
          <pc:sldMk cId="1918773318" sldId="262"/>
        </pc:sldMkLst>
        <pc:spChg chg="mod">
          <ac:chgData name="Sloan A. McDonagh" userId="c74c16a5-eaf1-4973-b4ec-c8e5a8fd75c5" providerId="ADAL" clId="{6B42C78F-F7EE-43B9-AFFC-90D87C34D328}" dt="2021-12-03T13:50:57.989" v="67" actId="313"/>
          <ac:spMkLst>
            <pc:docMk/>
            <pc:sldMk cId="1918773318" sldId="262"/>
            <ac:spMk id="3" creationId="{A2AB8703-E9FA-402E-94F5-847407C3391B}"/>
          </ac:spMkLst>
        </pc:spChg>
      </pc:sldChg>
      <pc:sldChg chg="modSp mod">
        <pc:chgData name="Sloan A. McDonagh" userId="c74c16a5-eaf1-4973-b4ec-c8e5a8fd75c5" providerId="ADAL" clId="{6B42C78F-F7EE-43B9-AFFC-90D87C34D328}" dt="2021-12-09T17:36:13.600" v="3472" actId="20577"/>
        <pc:sldMkLst>
          <pc:docMk/>
          <pc:sldMk cId="3871898924" sldId="277"/>
        </pc:sldMkLst>
        <pc:spChg chg="mod">
          <ac:chgData name="Sloan A. McDonagh" userId="c74c16a5-eaf1-4973-b4ec-c8e5a8fd75c5" providerId="ADAL" clId="{6B42C78F-F7EE-43B9-AFFC-90D87C34D328}" dt="2021-12-09T17:36:13.600" v="3472" actId="20577"/>
          <ac:spMkLst>
            <pc:docMk/>
            <pc:sldMk cId="3871898924" sldId="277"/>
            <ac:spMk id="3" creationId="{0BBEA212-C3BC-4B87-9459-0218ED448782}"/>
          </ac:spMkLst>
        </pc:spChg>
      </pc:sldChg>
      <pc:sldChg chg="modSp mod">
        <pc:chgData name="Sloan A. McDonagh" userId="c74c16a5-eaf1-4973-b4ec-c8e5a8fd75c5" providerId="ADAL" clId="{6B42C78F-F7EE-43B9-AFFC-90D87C34D328}" dt="2021-12-07T17:49:04.107" v="164" actId="20577"/>
        <pc:sldMkLst>
          <pc:docMk/>
          <pc:sldMk cId="3915354581" sldId="280"/>
        </pc:sldMkLst>
        <pc:spChg chg="mod">
          <ac:chgData name="Sloan A. McDonagh" userId="c74c16a5-eaf1-4973-b4ec-c8e5a8fd75c5" providerId="ADAL" clId="{6B42C78F-F7EE-43B9-AFFC-90D87C34D328}" dt="2021-12-07T17:49:04.107" v="164" actId="20577"/>
          <ac:spMkLst>
            <pc:docMk/>
            <pc:sldMk cId="3915354581" sldId="280"/>
            <ac:spMk id="3" creationId="{D18D81EE-5633-4976-B5CD-4C3E7505A998}"/>
          </ac:spMkLst>
        </pc:spChg>
      </pc:sldChg>
      <pc:sldChg chg="modSp new mod">
        <pc:chgData name="Sloan A. McDonagh" userId="c74c16a5-eaf1-4973-b4ec-c8e5a8fd75c5" providerId="ADAL" clId="{6B42C78F-F7EE-43B9-AFFC-90D87C34D328}" dt="2021-12-07T20:52:17.387" v="694" actId="255"/>
        <pc:sldMkLst>
          <pc:docMk/>
          <pc:sldMk cId="3124649314" sldId="290"/>
        </pc:sldMkLst>
        <pc:spChg chg="mod">
          <ac:chgData name="Sloan A. McDonagh" userId="c74c16a5-eaf1-4973-b4ec-c8e5a8fd75c5" providerId="ADAL" clId="{6B42C78F-F7EE-43B9-AFFC-90D87C34D328}" dt="2021-12-07T20:08:45.833" v="250" actId="122"/>
          <ac:spMkLst>
            <pc:docMk/>
            <pc:sldMk cId="3124649314" sldId="290"/>
            <ac:spMk id="2" creationId="{9E74E230-14C6-4148-AEDD-2502F083E87B}"/>
          </ac:spMkLst>
        </pc:spChg>
        <pc:spChg chg="mod">
          <ac:chgData name="Sloan A. McDonagh" userId="c74c16a5-eaf1-4973-b4ec-c8e5a8fd75c5" providerId="ADAL" clId="{6B42C78F-F7EE-43B9-AFFC-90D87C34D328}" dt="2021-12-07T20:52:17.387" v="694" actId="255"/>
          <ac:spMkLst>
            <pc:docMk/>
            <pc:sldMk cId="3124649314" sldId="290"/>
            <ac:spMk id="3" creationId="{BB79D0C2-779B-4894-B975-EEE2BFD5CC4C}"/>
          </ac:spMkLst>
        </pc:spChg>
      </pc:sldChg>
      <pc:sldChg chg="modSp new mod">
        <pc:chgData name="Sloan A. McDonagh" userId="c74c16a5-eaf1-4973-b4ec-c8e5a8fd75c5" providerId="ADAL" clId="{6B42C78F-F7EE-43B9-AFFC-90D87C34D328}" dt="2021-12-08T14:20:40.526" v="1785" actId="1076"/>
        <pc:sldMkLst>
          <pc:docMk/>
          <pc:sldMk cId="2919529511" sldId="291"/>
        </pc:sldMkLst>
        <pc:spChg chg="mod">
          <ac:chgData name="Sloan A. McDonagh" userId="c74c16a5-eaf1-4973-b4ec-c8e5a8fd75c5" providerId="ADAL" clId="{6B42C78F-F7EE-43B9-AFFC-90D87C34D328}" dt="2021-12-08T13:38:30.871" v="1235" actId="27636"/>
          <ac:spMkLst>
            <pc:docMk/>
            <pc:sldMk cId="2919529511" sldId="291"/>
            <ac:spMk id="2" creationId="{96CD84C9-6F4A-41E0-B192-E367CFA4130B}"/>
          </ac:spMkLst>
        </pc:spChg>
        <pc:spChg chg="mod">
          <ac:chgData name="Sloan A. McDonagh" userId="c74c16a5-eaf1-4973-b4ec-c8e5a8fd75c5" providerId="ADAL" clId="{6B42C78F-F7EE-43B9-AFFC-90D87C34D328}" dt="2021-12-08T13:38:18.082" v="1233" actId="1076"/>
          <ac:spMkLst>
            <pc:docMk/>
            <pc:sldMk cId="2919529511" sldId="291"/>
            <ac:spMk id="3" creationId="{723A34D3-0E6B-4343-A644-00834FAEAF4A}"/>
          </ac:spMkLst>
        </pc:spChg>
        <pc:spChg chg="mod">
          <ac:chgData name="Sloan A. McDonagh" userId="c74c16a5-eaf1-4973-b4ec-c8e5a8fd75c5" providerId="ADAL" clId="{6B42C78F-F7EE-43B9-AFFC-90D87C34D328}" dt="2021-12-08T14:20:22.148" v="1784" actId="1076"/>
          <ac:spMkLst>
            <pc:docMk/>
            <pc:sldMk cId="2919529511" sldId="291"/>
            <ac:spMk id="4" creationId="{CBE9BC64-1D70-4026-A10F-EACD783773CE}"/>
          </ac:spMkLst>
        </pc:spChg>
        <pc:spChg chg="mod">
          <ac:chgData name="Sloan A. McDonagh" userId="c74c16a5-eaf1-4973-b4ec-c8e5a8fd75c5" providerId="ADAL" clId="{6B42C78F-F7EE-43B9-AFFC-90D87C34D328}" dt="2021-12-08T14:20:40.526" v="1785" actId="1076"/>
          <ac:spMkLst>
            <pc:docMk/>
            <pc:sldMk cId="2919529511" sldId="291"/>
            <ac:spMk id="5" creationId="{2505F00C-3696-4CBF-A874-CCC45069F3EE}"/>
          </ac:spMkLst>
        </pc:spChg>
        <pc:spChg chg="mod">
          <ac:chgData name="Sloan A. McDonagh" userId="c74c16a5-eaf1-4973-b4ec-c8e5a8fd75c5" providerId="ADAL" clId="{6B42C78F-F7EE-43B9-AFFC-90D87C34D328}" dt="2021-12-08T14:03:59.424" v="1782" actId="20577"/>
          <ac:spMkLst>
            <pc:docMk/>
            <pc:sldMk cId="2919529511" sldId="291"/>
            <ac:spMk id="6" creationId="{9A4F49BE-79E5-48AC-8D2D-DD8F14867EC1}"/>
          </ac:spMkLst>
        </pc:spChg>
      </pc:sldChg>
      <pc:sldChg chg="new del">
        <pc:chgData name="Sloan A. McDonagh" userId="c74c16a5-eaf1-4973-b4ec-c8e5a8fd75c5" providerId="ADAL" clId="{6B42C78F-F7EE-43B9-AFFC-90D87C34D328}" dt="2021-12-07T20:52:30.376" v="696" actId="680"/>
        <pc:sldMkLst>
          <pc:docMk/>
          <pc:sldMk cId="3073243863" sldId="291"/>
        </pc:sldMkLst>
      </pc:sldChg>
      <pc:sldChg chg="new del">
        <pc:chgData name="Sloan A. McDonagh" userId="c74c16a5-eaf1-4973-b4ec-c8e5a8fd75c5" providerId="ADAL" clId="{6B42C78F-F7EE-43B9-AFFC-90D87C34D328}" dt="2021-12-07T20:51:55.323" v="693" actId="2696"/>
        <pc:sldMkLst>
          <pc:docMk/>
          <pc:sldMk cId="3575229532" sldId="291"/>
        </pc:sldMkLst>
      </pc:sldChg>
      <pc:sldChg chg="new del">
        <pc:chgData name="Sloan A. McDonagh" userId="c74c16a5-eaf1-4973-b4ec-c8e5a8fd75c5" providerId="ADAL" clId="{6B42C78F-F7EE-43B9-AFFC-90D87C34D328}" dt="2021-12-09T14:14:42.019" v="1787" actId="680"/>
        <pc:sldMkLst>
          <pc:docMk/>
          <pc:sldMk cId="1979265958" sldId="292"/>
        </pc:sldMkLst>
      </pc:sldChg>
      <pc:sldChg chg="modSp new mod">
        <pc:chgData name="Sloan A. McDonagh" userId="c74c16a5-eaf1-4973-b4ec-c8e5a8fd75c5" providerId="ADAL" clId="{6B42C78F-F7EE-43B9-AFFC-90D87C34D328}" dt="2021-12-09T14:24:24.762" v="2640" actId="255"/>
        <pc:sldMkLst>
          <pc:docMk/>
          <pc:sldMk cId="2282859584" sldId="292"/>
        </pc:sldMkLst>
        <pc:spChg chg="mod">
          <ac:chgData name="Sloan A. McDonagh" userId="c74c16a5-eaf1-4973-b4ec-c8e5a8fd75c5" providerId="ADAL" clId="{6B42C78F-F7EE-43B9-AFFC-90D87C34D328}" dt="2021-12-09T14:15:45.520" v="1852" actId="122"/>
          <ac:spMkLst>
            <pc:docMk/>
            <pc:sldMk cId="2282859584" sldId="292"/>
            <ac:spMk id="2" creationId="{F88CAF1C-634E-4EBF-871F-D33A93648841}"/>
          </ac:spMkLst>
        </pc:spChg>
        <pc:spChg chg="mod">
          <ac:chgData name="Sloan A. McDonagh" userId="c74c16a5-eaf1-4973-b4ec-c8e5a8fd75c5" providerId="ADAL" clId="{6B42C78F-F7EE-43B9-AFFC-90D87C34D328}" dt="2021-12-09T14:24:24.762" v="2640" actId="255"/>
          <ac:spMkLst>
            <pc:docMk/>
            <pc:sldMk cId="2282859584" sldId="292"/>
            <ac:spMk id="3" creationId="{FD6C68F4-564E-46DB-BBA1-785C5A636022}"/>
          </ac:spMkLst>
        </pc:spChg>
      </pc:sldChg>
      <pc:sldChg chg="modSp new mod">
        <pc:chgData name="Sloan A. McDonagh" userId="c74c16a5-eaf1-4973-b4ec-c8e5a8fd75c5" providerId="ADAL" clId="{6B42C78F-F7EE-43B9-AFFC-90D87C34D328}" dt="2021-12-09T17:15:50.656" v="3356" actId="1076"/>
        <pc:sldMkLst>
          <pc:docMk/>
          <pc:sldMk cId="133507189" sldId="293"/>
        </pc:sldMkLst>
        <pc:spChg chg="mod">
          <ac:chgData name="Sloan A. McDonagh" userId="c74c16a5-eaf1-4973-b4ec-c8e5a8fd75c5" providerId="ADAL" clId="{6B42C78F-F7EE-43B9-AFFC-90D87C34D328}" dt="2021-12-09T17:06:51.973" v="2705" actId="20577"/>
          <ac:spMkLst>
            <pc:docMk/>
            <pc:sldMk cId="133507189" sldId="293"/>
            <ac:spMk id="2" creationId="{74639FE6-E626-46B1-B062-E8157059C2EF}"/>
          </ac:spMkLst>
        </pc:spChg>
        <pc:spChg chg="mod">
          <ac:chgData name="Sloan A. McDonagh" userId="c74c16a5-eaf1-4973-b4ec-c8e5a8fd75c5" providerId="ADAL" clId="{6B42C78F-F7EE-43B9-AFFC-90D87C34D328}" dt="2021-12-09T17:15:50.656" v="3356" actId="1076"/>
          <ac:spMkLst>
            <pc:docMk/>
            <pc:sldMk cId="133507189" sldId="293"/>
            <ac:spMk id="3" creationId="{3E1F847E-5B97-4DA5-864D-647963707EA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7AFD1-54D4-47FE-A8CB-BA00FD83899F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2569B-2AE3-4E0A-B5CA-ED4BF3F9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322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2569B-2AE3-4E0A-B5CA-ED4BF3F927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726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https://www.eeoc.gov/wysk/what-you-should-know-about-covid-19-and-ada-rehabilitation-act-and-other-eeo-laws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2569B-2AE3-4E0A-B5CA-ED4BF3F927D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453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https://www.littler.com/publication-press/publication/new-florida-law-governs-employer-vaccine-mandates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2569B-2AE3-4E0A-B5CA-ED4BF3F927D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834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https://www.flsenate.gov/Session/Bill/2021B/1B/BillText/er/PDF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2569B-2AE3-4E0A-B5CA-ED4BF3F927D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714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https://www.eeoc.gov/wysk/what-you-should-know-about-covid-19-and-ada-rehabilitation-act-and-other-eeo-laws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2569B-2AE3-4E0A-B5CA-ED4BF3F927D6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2625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2569B-2AE3-4E0A-B5CA-ED4BF3F927D6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29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https://www.jdsupra.com/legalnews/new-government-guidance-sets-january-4-6426242/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2569B-2AE3-4E0A-B5CA-ED4BF3F927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492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2569B-2AE3-4E0A-B5CA-ED4BF3F927D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39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2569B-2AE3-4E0A-B5CA-ED4BF3F927D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2569B-2AE3-4E0A-B5CA-ED4BF3F927D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71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2569B-2AE3-4E0A-B5CA-ED4BF3F927D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50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2569B-2AE3-4E0A-B5CA-ED4BF3F927D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5941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2569B-2AE3-4E0A-B5CA-ED4BF3F927D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728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https://www.dol.gov/sites/dolgov/files/EBSA/about-ebsa/our-activities/resource-center/faqs/aca-part-50.pdf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2569B-2AE3-4E0A-B5CA-ED4BF3F927D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81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5C9D8-FBC0-4262-B9E0-5EB1F9D5F5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NAVIGATING THE VACCINE MANDATE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8127D0-6E56-42AB-B95E-74366C49DA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2041" y="931052"/>
            <a:ext cx="5357600" cy="1160213"/>
          </a:xfrm>
        </p:spPr>
        <p:txBody>
          <a:bodyPr/>
          <a:lstStyle/>
          <a:p>
            <a:r>
              <a:rPr lang="en-US" dirty="0"/>
              <a:t>Roberts, Reynolds, Bedard &amp; </a:t>
            </a:r>
            <a:r>
              <a:rPr lang="en-US" dirty="0" err="1"/>
              <a:t>Tuzzio</a:t>
            </a:r>
            <a:r>
              <a:rPr lang="en-US" dirty="0"/>
              <a:t>, PLLC PRESENTS</a:t>
            </a:r>
          </a:p>
        </p:txBody>
      </p:sp>
    </p:spTree>
    <p:extLst>
      <p:ext uri="{BB962C8B-B14F-4D97-AF65-F5344CB8AC3E}">
        <p14:creationId xmlns:p14="http://schemas.microsoft.com/office/powerpoint/2010/main" val="3738491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F7946-AE7C-43E2-B75F-B77BCD7F1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4488" marR="0" lvl="0" indent="-344488" algn="ctr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Centers for Medicare and Medicaid (CMS) Mandate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DC11D-E074-4A8F-98D8-11CE26647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933" y="1015999"/>
            <a:ext cx="10532533" cy="6214533"/>
          </a:xfrm>
        </p:spPr>
        <p:txBody>
          <a:bodyPr>
            <a:normAutofit/>
          </a:bodyPr>
          <a:lstStyle/>
          <a:p>
            <a:r>
              <a:rPr lang="en-US" sz="2400" dirty="0"/>
              <a:t>On November 5, 2021, Health and Human Services issued a mandate that twenty-one types of Medicare and Medicaid healthcare providers must receive one vaccine by December 6, 2021, and to receive a second vaccine by January 4, 2022. </a:t>
            </a:r>
          </a:p>
          <a:p>
            <a:r>
              <a:rPr lang="en-US" sz="2400" dirty="0"/>
              <a:t>Under the rule, all Medicare and Medicaid certified providers and suppliers must be vaccinated by the above listed dates to continue to participate in Medicare and Medicaid Programs. </a:t>
            </a:r>
          </a:p>
        </p:txBody>
      </p:sp>
    </p:spTree>
    <p:extLst>
      <p:ext uri="{BB962C8B-B14F-4D97-AF65-F5344CB8AC3E}">
        <p14:creationId xmlns:p14="http://schemas.microsoft.com/office/powerpoint/2010/main" val="4278955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DCBD4-ABC7-414C-B855-069D6071A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/>
              <a:t>State of Louisiana, et al. v. Xavier Becerra, et al.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39B14-E3B4-48CA-8A98-9167290DC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3867" y="2052116"/>
            <a:ext cx="9266272" cy="3997828"/>
          </a:xfrm>
        </p:spPr>
        <p:txBody>
          <a:bodyPr>
            <a:normAutofit/>
          </a:bodyPr>
          <a:lstStyle/>
          <a:p>
            <a:r>
              <a:rPr lang="en-US" sz="2800" dirty="0"/>
              <a:t>Recently, on November 30, 2021, the United States District Court for the Western District of Louisiana issued a preliminary injunction, enjoining the U.S. Department of Health and Human Services and the CMS from implementing the mandate.</a:t>
            </a:r>
          </a:p>
          <a:p>
            <a:r>
              <a:rPr lang="en-US" sz="2800" dirty="0"/>
              <a:t>The effect of this preliminary injunction, unlike that in EO 14042, is Nationwide. </a:t>
            </a:r>
          </a:p>
        </p:txBody>
      </p:sp>
    </p:spTree>
    <p:extLst>
      <p:ext uri="{BB962C8B-B14F-4D97-AF65-F5344CB8AC3E}">
        <p14:creationId xmlns:p14="http://schemas.microsoft.com/office/powerpoint/2010/main" val="1527433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4E230-14C6-4148-AEDD-2502F083E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State of Florida v. Department of Health and Human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9D0C2-779B-4894-B975-EEE2BFD5C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11th Circuit Court of Appeals rejected the State of Florida’s petition for an injunction barring Biden’s CMS vaccine mandate. </a:t>
            </a:r>
          </a:p>
          <a:p>
            <a:r>
              <a:rPr lang="en-US" sz="2400" dirty="0"/>
              <a:t>The three-judge panel ruled 2-1 in denying Florida’s request, finding that the HHS acted within its authority, citing the extraordinary need of the pandemic.</a:t>
            </a:r>
          </a:p>
        </p:txBody>
      </p:sp>
    </p:spTree>
    <p:extLst>
      <p:ext uri="{BB962C8B-B14F-4D97-AF65-F5344CB8AC3E}">
        <p14:creationId xmlns:p14="http://schemas.microsoft.com/office/powerpoint/2010/main" val="3124649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D84C9-6F4A-41E0-B192-E367CFA41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784776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State of Florida v. Department of Health and Human Services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3A34D3-0E6B-4343-A644-00834FAEA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90101" y="1527257"/>
            <a:ext cx="3896467" cy="713818"/>
          </a:xfrm>
        </p:spPr>
        <p:txBody>
          <a:bodyPr/>
          <a:lstStyle/>
          <a:p>
            <a:r>
              <a:rPr lang="en-US" dirty="0"/>
              <a:t>Opinion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E9BC64-1D70-4026-A10F-EACD783773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25567" y="2374992"/>
            <a:ext cx="4470433" cy="427011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Nationwide or “universal relief,” while legal, was not justified.</a:t>
            </a:r>
          </a:p>
          <a:p>
            <a:r>
              <a:rPr lang="en-US" dirty="0"/>
              <a:t>HHS  likely has the authority.</a:t>
            </a:r>
          </a:p>
          <a:p>
            <a:r>
              <a:rPr lang="en-US" dirty="0"/>
              <a:t>Florida failed to meet the “extremely high burden” necessary for a preliminary injunction.</a:t>
            </a:r>
          </a:p>
          <a:p>
            <a:r>
              <a:rPr lang="en-US" dirty="0"/>
              <a:t>Florida failed to demonstrate: (1) that it is likely to succeed on the merits,(2) that the HHS lacked the statutory authority to issue the rule, or (3) that the rule is arbitrary and capricious.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05F00C-3696-4CBF-A874-CCC45069F3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26601" y="1527257"/>
            <a:ext cx="3899798" cy="713818"/>
          </a:xfrm>
        </p:spPr>
        <p:txBody>
          <a:bodyPr/>
          <a:lstStyle/>
          <a:p>
            <a:r>
              <a:rPr lang="en-US" dirty="0"/>
              <a:t>Dissent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F49BE-79E5-48AC-8D2D-DD8F14867E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48400" y="2367748"/>
            <a:ext cx="4741333" cy="411771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Cited the 5th Circuits OSHA decision, finding it likely that the agency acted outside its authority.</a:t>
            </a:r>
          </a:p>
          <a:p>
            <a:r>
              <a:rPr lang="en-US" dirty="0"/>
              <a:t>CMS acted outside of its statutory authority.</a:t>
            </a:r>
          </a:p>
          <a:p>
            <a:r>
              <a:rPr lang="en-US" dirty="0"/>
              <a:t>CMS bypassed Notice and Comment Rulemaking, without good cause.</a:t>
            </a:r>
          </a:p>
          <a:p>
            <a:r>
              <a:rPr lang="en-US" dirty="0"/>
              <a:t>CMS Mandate is arbitrary and capricious. </a:t>
            </a:r>
          </a:p>
          <a:p>
            <a:r>
              <a:rPr lang="en-US" dirty="0"/>
              <a:t>Florida demonstrated likely success on the merits.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529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4DD2C-20C7-4286-9E4D-472C70D6D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OSHA Vaccine Mandate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809D9-CB2F-4E50-A4A7-AF9CBE582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2052116"/>
            <a:ext cx="7796540" cy="3997828"/>
          </a:xfrm>
        </p:spPr>
        <p:txBody>
          <a:bodyPr>
            <a:noAutofit/>
          </a:bodyPr>
          <a:lstStyle/>
          <a:p>
            <a:r>
              <a:rPr lang="en-US" sz="3200" dirty="0"/>
              <a:t>Applies to all businesses with 100 employees or more.</a:t>
            </a:r>
          </a:p>
          <a:p>
            <a:r>
              <a:rPr lang="en-US" sz="3200" dirty="0"/>
              <a:t>Requires full vaccination of every employee.</a:t>
            </a:r>
          </a:p>
          <a:p>
            <a:r>
              <a:rPr lang="en-US" sz="3200" dirty="0"/>
              <a:t>If not vaccinated, employees must be tested for Covid-19 every 7 days and wear a face covering while working. </a:t>
            </a:r>
          </a:p>
        </p:txBody>
      </p:sp>
    </p:spTree>
    <p:extLst>
      <p:ext uri="{BB962C8B-B14F-4D97-AF65-F5344CB8AC3E}">
        <p14:creationId xmlns:p14="http://schemas.microsoft.com/office/powerpoint/2010/main" val="3992295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FAB41-6136-4BC6-882E-FC9190F68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OSHA Mandate: 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47EC6-0BE6-426A-BF0B-B099CCB4E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8000" y="1507067"/>
            <a:ext cx="8792139" cy="4542877"/>
          </a:xfrm>
        </p:spPr>
        <p:txBody>
          <a:bodyPr>
            <a:normAutofit/>
          </a:bodyPr>
          <a:lstStyle/>
          <a:p>
            <a:r>
              <a:rPr lang="en-US" sz="2800" dirty="0"/>
              <a:t>The OSHA Mandate does not apply to the employees of covered employers:</a:t>
            </a:r>
          </a:p>
          <a:p>
            <a:pPr lvl="1"/>
            <a:r>
              <a:rPr lang="en-US" sz="2800" dirty="0"/>
              <a:t>Who do not report to a workplace where other individuals are present;</a:t>
            </a:r>
          </a:p>
          <a:p>
            <a:pPr lvl="1"/>
            <a:r>
              <a:rPr lang="en-US" sz="2800" dirty="0"/>
              <a:t>Who work from home; or</a:t>
            </a:r>
          </a:p>
          <a:p>
            <a:pPr lvl="1"/>
            <a:r>
              <a:rPr lang="en-US" sz="2800" dirty="0"/>
              <a:t>Who work exclusively outdoors. </a:t>
            </a:r>
          </a:p>
        </p:txBody>
      </p:sp>
    </p:spTree>
    <p:extLst>
      <p:ext uri="{BB962C8B-B14F-4D97-AF65-F5344CB8AC3E}">
        <p14:creationId xmlns:p14="http://schemas.microsoft.com/office/powerpoint/2010/main" val="15367094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2ABFC-747F-4235-87F5-405ACE898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OSHA Mandate: Recent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D81EE-5633-4976-B5CD-4C3E7505A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1346670"/>
            <a:ext cx="9604939" cy="4966211"/>
          </a:xfrm>
        </p:spPr>
        <p:txBody>
          <a:bodyPr>
            <a:normAutofit/>
          </a:bodyPr>
          <a:lstStyle/>
          <a:p>
            <a:r>
              <a:rPr lang="en-US" sz="2400" dirty="0"/>
              <a:t>On November 12, 2021, the U.S. Court of Appeals for the Fifth Circuit granted a motion to stay OSHA’s COVID-19 Vaccination and testing Emergency Temporary Standard (the Mandate).</a:t>
            </a:r>
          </a:p>
          <a:p>
            <a:r>
              <a:rPr lang="en-US" sz="2400" dirty="0"/>
              <a:t>Jurisdiction was moved to the Sixth Circuit and the Department of Labor has recently filed a motion to lift the stay granted by the Fifth Circuit. The motion remains pending. </a:t>
            </a:r>
          </a:p>
          <a:p>
            <a:r>
              <a:rPr lang="en-US" sz="2400" dirty="0"/>
              <a:t>Also, President Biden announced on December 2, 2021, that health insurers must cover 100% of the cost of in-home Covid-19 tests. </a:t>
            </a:r>
          </a:p>
        </p:txBody>
      </p:sp>
    </p:spTree>
    <p:extLst>
      <p:ext uri="{BB962C8B-B14F-4D97-AF65-F5344CB8AC3E}">
        <p14:creationId xmlns:p14="http://schemas.microsoft.com/office/powerpoint/2010/main" val="3915354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A620D-6764-4BC9-ACDB-58B311A46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Insurance Premiums for Unvaccinated Employees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C32D8-172F-4C4C-905E-204C97E0D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3867" y="1642532"/>
            <a:ext cx="9266272" cy="4407411"/>
          </a:xfrm>
        </p:spPr>
        <p:txBody>
          <a:bodyPr>
            <a:normAutofit fontScale="92500" lnSpcReduction="20000"/>
          </a:bodyPr>
          <a:lstStyle/>
          <a:p>
            <a:endParaRPr lang="en-US" sz="2800" dirty="0"/>
          </a:p>
          <a:p>
            <a:endParaRPr lang="en-US" sz="2800" dirty="0"/>
          </a:p>
          <a:p>
            <a:pPr marL="344488" marR="0" lvl="0" indent="-344488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rgbClr val="8EC0C1"/>
              </a:buClr>
              <a:buSzPct val="9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On October 4, 2021, the Department of Labor, HHS, and the Treasury issued guidance in the form of a FAQ sheet. </a:t>
            </a:r>
          </a:p>
          <a:p>
            <a:r>
              <a:rPr lang="en-US" sz="3300" dirty="0"/>
              <a:t>Incentives and penalties under group medical insurance programs must not be discriminatory under the law. </a:t>
            </a:r>
          </a:p>
          <a:p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7729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96E36-CDC6-4746-9FAD-26F6B721D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Premium Discounts for Vaccinated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D15A0-6406-47D2-A704-D60049714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7730" y="1726440"/>
            <a:ext cx="7796540" cy="3997828"/>
          </a:xfrm>
        </p:spPr>
        <p:txBody>
          <a:bodyPr>
            <a:normAutofit/>
          </a:bodyPr>
          <a:lstStyle/>
          <a:p>
            <a:r>
              <a:rPr lang="en-US" sz="2800" dirty="0"/>
              <a:t>Premium discounts for vaccinated employees are allowed under certain circumstances.</a:t>
            </a:r>
          </a:p>
          <a:p>
            <a:r>
              <a:rPr lang="en-US" sz="2800" dirty="0"/>
              <a:t>Such a program must be considered an activity-only health-contingent wellness-program and meet five (5) criteria.</a:t>
            </a:r>
          </a:p>
        </p:txBody>
      </p:sp>
    </p:spTree>
    <p:extLst>
      <p:ext uri="{BB962C8B-B14F-4D97-AF65-F5344CB8AC3E}">
        <p14:creationId xmlns:p14="http://schemas.microsoft.com/office/powerpoint/2010/main" val="18139458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1DE85-925C-4E87-89A8-C37FF5A13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2F7F7-E297-4B43-B8C2-492C5E145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6592" y="1885286"/>
            <a:ext cx="10198607" cy="470178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(1) The program must give individuals eligible the opportunity to qualify at least once per year.</a:t>
            </a:r>
          </a:p>
          <a:p>
            <a:r>
              <a:rPr lang="en-US" dirty="0"/>
              <a:t>(2) The reward for the activity-only wellness program, together with the reward for other such programs in the plan, must not exceed 30 percent.</a:t>
            </a:r>
          </a:p>
          <a:p>
            <a:r>
              <a:rPr lang="en-US" dirty="0"/>
              <a:t>(3) The program must be reasonably designed to promote health or prevent disease.</a:t>
            </a:r>
          </a:p>
          <a:p>
            <a:r>
              <a:rPr lang="en-US" dirty="0"/>
              <a:t>(4) The full reward must be available to all similarly situated individuals, which includes a reasonable alternative or waiver for any individual with a medical exemption.</a:t>
            </a:r>
          </a:p>
          <a:p>
            <a:r>
              <a:rPr lang="en-US" dirty="0"/>
              <a:t>(5) The plan or issuer must disclose in all plan materials the activity-only wellness program, the availability of reasonable alternative, including contact information for obtaining such alternative, and a statement that recommendations of an individual's personal physician will be accommodated.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39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1CA88-C8BA-4479-9633-1E4478378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TOPICS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84A12-966D-4C62-BE8D-CBA1C3B02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President Biden’s Executive Order and Federal Agency Actions </a:t>
            </a:r>
          </a:p>
          <a:p>
            <a:r>
              <a:rPr lang="en-US" sz="3600" dirty="0"/>
              <a:t>Insurance Premiums for Unvaccinated Employees</a:t>
            </a:r>
          </a:p>
          <a:p>
            <a:r>
              <a:rPr lang="en-US" sz="3600" dirty="0"/>
              <a:t>Mandatory Vaccine Policies</a:t>
            </a:r>
          </a:p>
          <a:p>
            <a:r>
              <a:rPr lang="en-US" sz="3600" dirty="0"/>
              <a:t>Incentive Programs for Vaccination</a:t>
            </a:r>
          </a:p>
        </p:txBody>
      </p:sp>
    </p:spTree>
    <p:extLst>
      <p:ext uri="{BB962C8B-B14F-4D97-AF65-F5344CB8AC3E}">
        <p14:creationId xmlns:p14="http://schemas.microsoft.com/office/powerpoint/2010/main" val="24505090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98921C-ADE3-4AF6-AE31-0E20A452C84B}"/>
              </a:ext>
            </a:extLst>
          </p:cNvPr>
          <p:cNvSpPr txBox="1"/>
          <p:nvPr/>
        </p:nvSpPr>
        <p:spPr>
          <a:xfrm>
            <a:off x="2012515" y="2767280"/>
            <a:ext cx="81669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10896622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CC92BB4-8B44-43C5-9112-4CE3D093CB4B}"/>
              </a:ext>
            </a:extLst>
          </p:cNvPr>
          <p:cNvSpPr txBox="1"/>
          <p:nvPr/>
        </p:nvSpPr>
        <p:spPr>
          <a:xfrm>
            <a:off x="1710267" y="948267"/>
            <a:ext cx="939800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A group health plan offers a </a:t>
            </a:r>
            <a:r>
              <a:rPr lang="en-US" sz="2400" b="1" i="1" dirty="0"/>
              <a:t>25 percent premium discount of the cost of employee-only coverage to all participants who receive a COVID-19 vaccination </a:t>
            </a:r>
            <a:r>
              <a:rPr lang="en-US" sz="2400" dirty="0"/>
              <a:t>in accordance with the recommendations of ACIP (and does not offer any other reward under other health-contingent wellness programs with respect to the plan). The plan maintains a toll-free hotline to answer questions about vaccination and offer assistance to schedule appointments to receive a vaccination. The plan provides the same premium discount to </a:t>
            </a:r>
            <a:r>
              <a:rPr lang="en-US" sz="2400" b="1" i="1" dirty="0"/>
              <a:t>individuals for whom it is unreasonably difficult due to a medical condition or medically inadvisable to obtain a COVID-19 vaccination if the individual attests to complying with the CDC’s mask guidelines for unvaccinated individuals</a:t>
            </a:r>
            <a:r>
              <a:rPr lang="en-US" sz="2400" dirty="0"/>
              <a:t>. The plan provides notice of the availability of this alternative to all participants. Participants may qualify annually for this premium discount. </a:t>
            </a:r>
          </a:p>
        </p:txBody>
      </p:sp>
    </p:spTree>
    <p:extLst>
      <p:ext uri="{BB962C8B-B14F-4D97-AF65-F5344CB8AC3E}">
        <p14:creationId xmlns:p14="http://schemas.microsoft.com/office/powerpoint/2010/main" val="22888718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641505-0E8E-410D-B7A4-24F926635178}"/>
              </a:ext>
            </a:extLst>
          </p:cNvPr>
          <p:cNvSpPr txBox="1"/>
          <p:nvPr/>
        </p:nvSpPr>
        <p:spPr>
          <a:xfrm>
            <a:off x="2805830" y="1958960"/>
            <a:ext cx="77786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IS THE PROGRAM IN COMPLIANCE?</a:t>
            </a:r>
          </a:p>
        </p:txBody>
      </p:sp>
    </p:spTree>
    <p:extLst>
      <p:ext uri="{BB962C8B-B14F-4D97-AF65-F5344CB8AC3E}">
        <p14:creationId xmlns:p14="http://schemas.microsoft.com/office/powerpoint/2010/main" val="24084678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1DE85-925C-4E87-89A8-C37FF5A13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Remember: the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2F7F7-E297-4B43-B8C2-492C5E145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84" y="1885286"/>
            <a:ext cx="10186415" cy="470178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(1) The program must give individuals eligible the opportunity to qualify at least once per year.</a:t>
            </a:r>
          </a:p>
          <a:p>
            <a:r>
              <a:rPr lang="en-US" dirty="0"/>
              <a:t>(2) The reward for the activity-only wellness program, together with the reward for other such programs in the plan, must not exceed 30 percent.</a:t>
            </a:r>
          </a:p>
          <a:p>
            <a:r>
              <a:rPr lang="en-US" dirty="0"/>
              <a:t>(3) The program must be reasonably designed to promote health or prevent disease.</a:t>
            </a:r>
          </a:p>
          <a:p>
            <a:r>
              <a:rPr lang="en-US" dirty="0"/>
              <a:t>(4) The full reward must be available to all similarly situated individuals, which includes a reasonable alternative or waiver for any individual with a medical exemption.</a:t>
            </a:r>
          </a:p>
          <a:p>
            <a:r>
              <a:rPr lang="en-US" dirty="0"/>
              <a:t>(5) The plan or issuer must disclose in all plan materials the activity-only wellness program, the availability of reasonable alternative, including contact information for obtaining such alternative, and a statement that recommendations of an individual's personal physician will be accommodated.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6721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123E3-250E-4499-BEA0-8F60F0ECA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YES!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15EFA-5DBC-4C91-8321-84D7F04B7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Is offered annually.</a:t>
            </a:r>
          </a:p>
          <a:p>
            <a:r>
              <a:rPr lang="en-US" dirty="0"/>
              <a:t>Does not exceed 30 percent of the total cost of employee-only coverage.</a:t>
            </a:r>
          </a:p>
          <a:p>
            <a:r>
              <a:rPr lang="en-US" dirty="0"/>
              <a:t>Provides a reasonable alternative (mask attestation). </a:t>
            </a:r>
          </a:p>
          <a:p>
            <a:r>
              <a:rPr lang="en-US" dirty="0"/>
              <a:t>Notice of availability for reasonable alternative.</a:t>
            </a:r>
          </a:p>
          <a:p>
            <a:r>
              <a:rPr lang="en-US" dirty="0"/>
              <a:t>Reasonably designed to promote health/prevent disease.</a:t>
            </a:r>
          </a:p>
          <a:p>
            <a:r>
              <a:rPr lang="en-US" dirty="0"/>
              <a:t>Bonus Points: Maintains toll-free hotline to provide information on vaccine and reasonable alternative. </a:t>
            </a:r>
          </a:p>
        </p:txBody>
      </p:sp>
    </p:spTree>
    <p:extLst>
      <p:ext uri="{BB962C8B-B14F-4D97-AF65-F5344CB8AC3E}">
        <p14:creationId xmlns:p14="http://schemas.microsoft.com/office/powerpoint/2010/main" val="33443713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A5DED-4085-4298-B147-092EE0BEF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2611808" y="1885285"/>
            <a:ext cx="7958331" cy="3059248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Mandatory Vaccine Policies</a:t>
            </a:r>
          </a:p>
        </p:txBody>
      </p:sp>
    </p:spTree>
    <p:extLst>
      <p:ext uri="{BB962C8B-B14F-4D97-AF65-F5344CB8AC3E}">
        <p14:creationId xmlns:p14="http://schemas.microsoft.com/office/powerpoint/2010/main" val="25125210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B8979-2080-4F47-BEFB-A0201ABB3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1408" y="2094989"/>
            <a:ext cx="8191659" cy="251087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/>
              <a:t>May an Employer require all employees physically entering the workplace to be vaccinated?</a:t>
            </a:r>
            <a:br>
              <a:rPr lang="en-US" dirty="0"/>
            </a:b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70740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4795B-7E33-4166-B2D1-88FF821B6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6834" y="712141"/>
            <a:ext cx="7958331" cy="1077229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SHORT ANSWER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2E7D0-FFF9-4F62-84EE-467FA5C40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7730" y="1789370"/>
            <a:ext cx="7796540" cy="3997828"/>
          </a:xfrm>
        </p:spPr>
        <p:txBody>
          <a:bodyPr>
            <a:normAutofit/>
          </a:bodyPr>
          <a:lstStyle/>
          <a:p>
            <a:pPr algn="ctr"/>
            <a:r>
              <a:rPr lang="en-US" sz="8000" dirty="0"/>
              <a:t>Maybe</a:t>
            </a:r>
          </a:p>
        </p:txBody>
      </p:sp>
    </p:spTree>
    <p:extLst>
      <p:ext uri="{BB962C8B-B14F-4D97-AF65-F5344CB8AC3E}">
        <p14:creationId xmlns:p14="http://schemas.microsoft.com/office/powerpoint/2010/main" val="33362198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2F896-4ABB-4403-9BAB-08C5BD23F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FEDERAL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78A6D-E7C5-4CF8-A3CB-DEF815653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7730" y="1611849"/>
            <a:ext cx="7796540" cy="3997828"/>
          </a:xfrm>
        </p:spPr>
        <p:txBody>
          <a:bodyPr>
            <a:normAutofit/>
          </a:bodyPr>
          <a:lstStyle/>
          <a:p>
            <a:r>
              <a:rPr lang="en-US" sz="2800" dirty="0"/>
              <a:t>Under Federal EEO laws, an employer can require all employees physically entering the workplace to be fully vaccinated against COVID-19, subject to exceptions under Title VII and the ADA. </a:t>
            </a:r>
          </a:p>
        </p:txBody>
      </p:sp>
    </p:spTree>
    <p:extLst>
      <p:ext uri="{BB962C8B-B14F-4D97-AF65-F5344CB8AC3E}">
        <p14:creationId xmlns:p14="http://schemas.microsoft.com/office/powerpoint/2010/main" val="9917229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24D2F-3E2A-46C0-B04B-4B49427AB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Florida State Law</a:t>
            </a:r>
            <a:br>
              <a:rPr lang="en-US" dirty="0"/>
            </a:br>
            <a:r>
              <a:rPr lang="en-US" dirty="0"/>
              <a:t>(Keep Florida Free Agenda)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E5DC0-7567-4E22-99D6-E56C6AB97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On November 18, 2021, Governor Ron DeSantis signed legislation that all but prohibited vaccine mandates by private employers.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019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2839C-ACD2-4996-ADBB-3426D2EED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President Biden’s Executive Order 14042 </a:t>
            </a:r>
            <a:r>
              <a:rPr lang="en-US" sz="3200" dirty="0"/>
              <a:t>and Agency Actions </a:t>
            </a:r>
            <a:br>
              <a:rPr lang="en-US" sz="32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BE64E-5226-4736-B44C-29D57BEDF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1065" y="2509316"/>
            <a:ext cx="7796540" cy="3997828"/>
          </a:xfrm>
        </p:spPr>
        <p:txBody>
          <a:bodyPr>
            <a:normAutofit/>
          </a:bodyPr>
          <a:lstStyle/>
          <a:p>
            <a:r>
              <a:rPr lang="en-US" sz="3600" dirty="0"/>
              <a:t>Executive Order 14042</a:t>
            </a:r>
          </a:p>
          <a:p>
            <a:r>
              <a:rPr lang="en-US" sz="3600" dirty="0"/>
              <a:t>Centers for Medicare and Medicaid (CMS) Mandate</a:t>
            </a:r>
          </a:p>
          <a:p>
            <a:r>
              <a:rPr lang="en-US" sz="3600" dirty="0"/>
              <a:t>OSHA Mandate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6459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91DAA-426E-423D-A8B4-A6650625F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EXEMPTIONS </a:t>
            </a:r>
            <a:br>
              <a:rPr lang="en-US" dirty="0"/>
            </a:br>
            <a:r>
              <a:rPr lang="en-US" dirty="0"/>
              <a:t>(Florida HB 1B)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7E867-AE27-4E14-BCCB-3F9DF7EB5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133" y="2052116"/>
            <a:ext cx="9842006" cy="3997828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Employees may:</a:t>
            </a:r>
          </a:p>
          <a:p>
            <a:pPr lvl="1"/>
            <a:r>
              <a:rPr lang="en-US" sz="2800" dirty="0"/>
              <a:t>“choose from numerous exemptions, including but not limited to, health or religious concerns; pregnancy or anticipated future pregnancy; and past recovery from COVID-19.”</a:t>
            </a:r>
          </a:p>
          <a:p>
            <a:pPr lvl="1"/>
            <a:r>
              <a:rPr lang="en-US" sz="2800" dirty="0"/>
              <a:t> “choose to opt for periodic testing or PPE as an exemption”</a:t>
            </a:r>
          </a:p>
          <a:p>
            <a:pPr lvl="2"/>
            <a:r>
              <a:rPr lang="en-US" sz="2800" dirty="0"/>
              <a:t>Employers “must cover the costs of testing and PPE exemptions.”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0242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89FEF-02A2-42A5-A0B2-2E75149F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Potential Fines for Vaccine Mandate under Florida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EF325-71B9-4234-A370-5C1697E45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Under HB 1B law:</a:t>
            </a:r>
          </a:p>
          <a:p>
            <a:pPr lvl="1"/>
            <a:r>
              <a:rPr lang="en-US" sz="3200" dirty="0"/>
              <a:t>Small businesses (99 employees or less) will be fined $10,000 per violation.</a:t>
            </a:r>
          </a:p>
          <a:p>
            <a:pPr lvl="1"/>
            <a:r>
              <a:rPr lang="en-US" sz="3200" dirty="0"/>
              <a:t>Medium and Large Businesses will be fined $50,000 per violation.</a:t>
            </a:r>
          </a:p>
        </p:txBody>
      </p:sp>
    </p:spTree>
    <p:extLst>
      <p:ext uri="{BB962C8B-B14F-4D97-AF65-F5344CB8AC3E}">
        <p14:creationId xmlns:p14="http://schemas.microsoft.com/office/powerpoint/2010/main" val="42263926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4F485-F0A9-4D16-99C1-D833F7F0C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Incentive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AFFCF-FC97-4880-A2E9-B03C9328B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0667" y="1202267"/>
            <a:ext cx="9469472" cy="4847677"/>
          </a:xfrm>
        </p:spPr>
        <p:txBody>
          <a:bodyPr>
            <a:normAutofit/>
          </a:bodyPr>
          <a:lstStyle/>
          <a:p>
            <a:r>
              <a:rPr lang="en-US" sz="2400" dirty="0"/>
              <a:t>The U.S. Equal Employment Opportunity Commission issued updated Guidance on October 13, 2021, diverting from its previous statement that incentives could not exceed a certain value. </a:t>
            </a:r>
          </a:p>
          <a:p>
            <a:r>
              <a:rPr lang="en-US" sz="2400" dirty="0"/>
              <a:t>Under new Guidance, there is NO limit to what an employer may offer to an employee for voluntarily receiving a COVID-19 Vaccination from an unaffiliated Health-Care Provider. </a:t>
            </a:r>
          </a:p>
        </p:txBody>
      </p:sp>
    </p:spTree>
    <p:extLst>
      <p:ext uri="{BB962C8B-B14F-4D97-AF65-F5344CB8AC3E}">
        <p14:creationId xmlns:p14="http://schemas.microsoft.com/office/powerpoint/2010/main" val="10622355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FA2C4-7928-4287-AC3A-008260E18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if our organization is a Health Care Provider?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A80D2-3618-478B-88D9-06A72F4FA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1286933"/>
            <a:ext cx="10143067" cy="5401734"/>
          </a:xfrm>
        </p:spPr>
        <p:txBody>
          <a:bodyPr>
            <a:normAutofit/>
          </a:bodyPr>
          <a:lstStyle/>
          <a:p>
            <a:r>
              <a:rPr lang="en-US" sz="2800" dirty="0"/>
              <a:t>Because a very large incentive could make employees feel pressured to disclose protected medical information to their employers or agents, the incentive may not be so substantial as to be coercive.</a:t>
            </a:r>
          </a:p>
          <a:p>
            <a:r>
              <a:rPr lang="en-US" sz="2800" dirty="0"/>
              <a:t>This only applies where the incentive is tied to voluntary vaccination by the healthcare employer. </a:t>
            </a:r>
          </a:p>
        </p:txBody>
      </p:sp>
    </p:spTree>
    <p:extLst>
      <p:ext uri="{BB962C8B-B14F-4D97-AF65-F5344CB8AC3E}">
        <p14:creationId xmlns:p14="http://schemas.microsoft.com/office/powerpoint/2010/main" val="9346598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CAF1C-634E-4EBF-871F-D33A93648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YESTERDAY: U.S. Senate Passes Joint Resolution 29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C68F4-564E-46DB-BBA1-785C5A636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52115"/>
            <a:ext cx="9198539" cy="4534951"/>
          </a:xfrm>
        </p:spPr>
        <p:txBody>
          <a:bodyPr>
            <a:noAutofit/>
          </a:bodyPr>
          <a:lstStyle/>
          <a:p>
            <a:r>
              <a:rPr lang="en-US" sz="2200" dirty="0"/>
              <a:t>On December 8, 2021, the Senate passed a Joint Resolution, “providing for congressional disapproval under Chapter 8 of Title 5, United States Code, of the rule submitted by the Department of Labor relating to COVID-19 Vaccination and Testing: Emergency Temporary Standard.” (OSHA Mandate).</a:t>
            </a:r>
          </a:p>
          <a:p>
            <a:r>
              <a:rPr lang="en-US" sz="2200" dirty="0"/>
              <a:t>The Resolution provides that “such rule shall have no force or effect.”</a:t>
            </a:r>
          </a:p>
          <a:p>
            <a:r>
              <a:rPr lang="en-US" sz="2200" dirty="0"/>
              <a:t> Democrat Senators Joe Manchin of West Virginia and Jon Tester of Montana joined all Republicans in a 52-48 vote in favor of the resolution.  </a:t>
            </a:r>
          </a:p>
          <a:p>
            <a:r>
              <a:rPr lang="en-US" sz="2200" dirty="0"/>
              <a:t>The Resolution will now go to the House for consideration.</a:t>
            </a:r>
          </a:p>
        </p:txBody>
      </p:sp>
    </p:spTree>
    <p:extLst>
      <p:ext uri="{BB962C8B-B14F-4D97-AF65-F5344CB8AC3E}">
        <p14:creationId xmlns:p14="http://schemas.microsoft.com/office/powerpoint/2010/main" val="22828595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2CA78-712C-499E-B234-70140D487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7274" y="621789"/>
            <a:ext cx="7958331" cy="1077229"/>
          </a:xfrm>
        </p:spPr>
        <p:txBody>
          <a:bodyPr/>
          <a:lstStyle/>
          <a:p>
            <a:pPr algn="ctr"/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EA212-C3BC-4B87-9459-0218ED448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1333" y="2052116"/>
            <a:ext cx="9638806" cy="3997828"/>
          </a:xfrm>
        </p:spPr>
        <p:txBody>
          <a:bodyPr>
            <a:noAutofit/>
          </a:bodyPr>
          <a:lstStyle/>
          <a:p>
            <a:r>
              <a:rPr lang="en-US" sz="2800" dirty="0"/>
              <a:t>Due to recent federal court </a:t>
            </a:r>
            <a:r>
              <a:rPr lang="en-US" sz="2800"/>
              <a:t>decisions, </a:t>
            </a:r>
            <a:r>
              <a:rPr lang="en-US" sz="2800" dirty="0"/>
              <a:t>t</a:t>
            </a:r>
            <a:r>
              <a:rPr lang="en-US" sz="2800"/>
              <a:t>o </a:t>
            </a:r>
            <a:r>
              <a:rPr lang="en-US" sz="2800" dirty="0"/>
              <a:t>date, none of the vaccine mandates are in effect in Florida </a:t>
            </a:r>
            <a:r>
              <a:rPr lang="en-US" sz="2800"/>
              <a:t>or Nationwide.</a:t>
            </a:r>
            <a:endParaRPr lang="en-US" sz="2800" dirty="0"/>
          </a:p>
          <a:p>
            <a:r>
              <a:rPr lang="en-US" sz="2800" dirty="0"/>
              <a:t>Private Employer Vaccine Mandates are illegal in Florida.</a:t>
            </a:r>
          </a:p>
          <a:p>
            <a:r>
              <a:rPr lang="en-US" sz="2800" dirty="0"/>
              <a:t>Wellness Program discounts for the vaccinated are possible.</a:t>
            </a:r>
          </a:p>
          <a:p>
            <a:r>
              <a:rPr lang="en-US" sz="2800" dirty="0"/>
              <a:t>Vaccine Incentive programs are legal, with exceptions for businesses that incentivize employees to receive vaccines provided by the employer itself.</a:t>
            </a:r>
          </a:p>
        </p:txBody>
      </p:sp>
    </p:spTree>
    <p:extLst>
      <p:ext uri="{BB962C8B-B14F-4D97-AF65-F5344CB8AC3E}">
        <p14:creationId xmlns:p14="http://schemas.microsoft.com/office/powerpoint/2010/main" val="38718989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342B1F-99D1-4D66-ABBF-77C36F28D4B6}"/>
              </a:ext>
            </a:extLst>
          </p:cNvPr>
          <p:cNvSpPr txBox="1"/>
          <p:nvPr/>
        </p:nvSpPr>
        <p:spPr>
          <a:xfrm>
            <a:off x="2075145" y="2404996"/>
            <a:ext cx="80417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/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2267096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BA3FB-52B3-4DDA-82D6-453B7564B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Executive Order 14042</a:t>
            </a:r>
            <a:br>
              <a:rPr lang="en-US" dirty="0"/>
            </a:br>
            <a:r>
              <a:rPr lang="en-US" dirty="0"/>
              <a:t>(EO 14042)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B8703-E9FA-402E-94F5-847407C33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62649"/>
            <a:ext cx="9422443" cy="4924418"/>
          </a:xfrm>
        </p:spPr>
        <p:txBody>
          <a:bodyPr>
            <a:normAutofit/>
          </a:bodyPr>
          <a:lstStyle/>
          <a:p>
            <a:r>
              <a:rPr lang="en-US" sz="2800" dirty="0"/>
              <a:t>Mandated the Safer Federal Workforce Task Force to issue Guidance regarding “adequate COVID-19 safeguards by September 24, 2021.”</a:t>
            </a:r>
          </a:p>
          <a:p>
            <a:r>
              <a:rPr lang="en-US" sz="2800" dirty="0"/>
              <a:t>Task Force issued updated Guidance on November 4, 2021, requiring all “covered contractors” to be fully vaccinated by January 4, 2022, unless “legally entitled to an accommodation.” </a:t>
            </a:r>
          </a:p>
        </p:txBody>
      </p:sp>
    </p:spTree>
    <p:extLst>
      <p:ext uri="{BB962C8B-B14F-4D97-AF65-F5344CB8AC3E}">
        <p14:creationId xmlns:p14="http://schemas.microsoft.com/office/powerpoint/2010/main" val="1918773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82650-D8C1-45F4-8C4E-92FF9547C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EO 14042: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A7EE1-386A-4198-949B-D8DB92278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2797" y="2018249"/>
            <a:ext cx="9486406" cy="429788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Covered Contractors</a:t>
            </a:r>
          </a:p>
          <a:p>
            <a:pPr lvl="1"/>
            <a:r>
              <a:rPr lang="en-US" sz="2000" dirty="0"/>
              <a:t>Includes employees in workplaces where individuals work on, or in connection with, a government contract or subcontract and applies to new contracts, new solicitations for contracts, extensions or renewals of contracts, and the exercise of an option on an existing contract. </a:t>
            </a:r>
          </a:p>
          <a:p>
            <a:r>
              <a:rPr lang="en-US" dirty="0"/>
              <a:t>Accommodation</a:t>
            </a:r>
          </a:p>
          <a:p>
            <a:pPr lvl="1"/>
            <a:r>
              <a:rPr lang="en-US" sz="2000" dirty="0"/>
              <a:t>Includes medical conditions or sincerely held religious beliefs, practices, observance. The Contractor must make the determination unless the contracting Federal Agency is classified as a joint employer under the Rehabilitation Act and Title VII of the Civil Rights Act.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075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5518CD6-1F7E-4058-94A4-E5314D85FD74}"/>
              </a:ext>
            </a:extLst>
          </p:cNvPr>
          <p:cNvSpPr txBox="1"/>
          <p:nvPr/>
        </p:nvSpPr>
        <p:spPr>
          <a:xfrm>
            <a:off x="2836333" y="2551837"/>
            <a:ext cx="651933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dirty="0"/>
              <a:t>EO 14042: Recent Developments</a:t>
            </a:r>
          </a:p>
        </p:txBody>
      </p:sp>
    </p:spTree>
    <p:extLst>
      <p:ext uri="{BB962C8B-B14F-4D97-AF65-F5344CB8AC3E}">
        <p14:creationId xmlns:p14="http://schemas.microsoft.com/office/powerpoint/2010/main" val="3744228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9A361-828F-4A3A-8433-54E8A769D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Federal Acquisition Regulatory Council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9B6C4-DD26-48A7-910E-5FB8FF151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7733" y="2052116"/>
            <a:ext cx="9232406" cy="3997828"/>
          </a:xfrm>
        </p:spPr>
        <p:txBody>
          <a:bodyPr>
            <a:noAutofit/>
          </a:bodyPr>
          <a:lstStyle/>
          <a:p>
            <a:r>
              <a:rPr lang="en-US" sz="2800" dirty="0"/>
              <a:t>On September 30, 2021, FARC issued Guidance holding that the Vaccine requirement imposed by EO 14042 officially only applies to contracts awarded (1) on or after November 15, 2021; (2) new solicitations issued on or after October 15, 2021; and (3) extensions to or renewals of existing contracts exercised on or after October 15, 2021.</a:t>
            </a:r>
          </a:p>
        </p:txBody>
      </p:sp>
    </p:spTree>
    <p:extLst>
      <p:ext uri="{BB962C8B-B14F-4D97-AF65-F5344CB8AC3E}">
        <p14:creationId xmlns:p14="http://schemas.microsoft.com/office/powerpoint/2010/main" val="2927465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3C96B-6FF6-414E-98B3-7E392BFC7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/>
              <a:t>Commonwealth of Kentucky, et al. v. Joseph R. Biden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CDAA4-041F-4872-AC64-7F31BAB65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400" y="2052115"/>
            <a:ext cx="10058400" cy="4568817"/>
          </a:xfrm>
        </p:spPr>
        <p:txBody>
          <a:bodyPr>
            <a:normAutofit/>
          </a:bodyPr>
          <a:lstStyle/>
          <a:p>
            <a:r>
              <a:rPr lang="en-US" dirty="0"/>
              <a:t>On November 30, 2021, a United States District Court for the Eastern District of Kentucky issued a preliminary injunction, enjoining the enforcement of the EO 14042 mandate in Ohio, Tennessee, and Kentucky. </a:t>
            </a:r>
          </a:p>
          <a:p>
            <a:r>
              <a:rPr lang="en-US" dirty="0"/>
              <a:t>The Judge cited Constitutional concerns, such as the State’s police power, federalism, and unconstitutional lawmaking by the Executive Branch in its determination.</a:t>
            </a:r>
          </a:p>
          <a:p>
            <a:r>
              <a:rPr lang="en-US" dirty="0"/>
              <a:t>Interestingly, the record of the case shows that “governmental agencies are already requesting that </a:t>
            </a:r>
            <a:r>
              <a:rPr lang="en-US" b="1" i="1" dirty="0"/>
              <a:t>current contracts</a:t>
            </a:r>
            <a:r>
              <a:rPr lang="en-US" dirty="0"/>
              <a:t>, which are not officially subject to EO 14042, . . . comply with the vaccine mandate.” </a:t>
            </a:r>
          </a:p>
        </p:txBody>
      </p:sp>
    </p:spTree>
    <p:extLst>
      <p:ext uri="{BB962C8B-B14F-4D97-AF65-F5344CB8AC3E}">
        <p14:creationId xmlns:p14="http://schemas.microsoft.com/office/powerpoint/2010/main" val="1361588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39FE6-E626-46B1-B062-E8157059C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/>
              <a:t>State of Georgia, et al., v. Biden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F847E-5B97-4DA5-864D-647963707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000" y="1885285"/>
            <a:ext cx="9300139" cy="4559811"/>
          </a:xfrm>
        </p:spPr>
        <p:txBody>
          <a:bodyPr>
            <a:noAutofit/>
          </a:bodyPr>
          <a:lstStyle/>
          <a:p>
            <a:r>
              <a:rPr lang="en-US" sz="2400" dirty="0"/>
              <a:t>On December 7, 2021, the United States District Court for the Southern District of Georgia enjoined the enforcement of the vaccine mandate for federal contractors and subcontractors (EO 14042).</a:t>
            </a:r>
          </a:p>
          <a:p>
            <a:r>
              <a:rPr lang="en-US" sz="2400" dirty="0"/>
              <a:t>The court found that the President exceeded his authority under the Federal Property and Administrative Services Act as the mandate reached beyond that Act’s objectives of “economy and efficiency.” </a:t>
            </a:r>
          </a:p>
          <a:p>
            <a:r>
              <a:rPr lang="en-US" sz="2400" dirty="0"/>
              <a:t>Unlike the decision in </a:t>
            </a:r>
            <a:r>
              <a:rPr lang="en-US" sz="2400" i="1" dirty="0"/>
              <a:t>Kentucky v. Biden</a:t>
            </a:r>
            <a:r>
              <a:rPr lang="en-US" sz="2400" dirty="0"/>
              <a:t>, the injunction provided for here is Nationwide. </a:t>
            </a:r>
          </a:p>
        </p:txBody>
      </p:sp>
    </p:spTree>
    <p:extLst>
      <p:ext uri="{BB962C8B-B14F-4D97-AF65-F5344CB8AC3E}">
        <p14:creationId xmlns:p14="http://schemas.microsoft.com/office/powerpoint/2010/main" val="1335071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3A3470C29B5441A86DC1C8D6CD6732" ma:contentTypeVersion="4" ma:contentTypeDescription="Create a new document." ma:contentTypeScope="" ma:versionID="776a3534982bb01ffa2b0ac9a08ea3a3">
  <xsd:schema xmlns:xsd="http://www.w3.org/2001/XMLSchema" xmlns:xs="http://www.w3.org/2001/XMLSchema" xmlns:p="http://schemas.microsoft.com/office/2006/metadata/properties" xmlns:ns3="cf33521d-47c1-4342-87c0-59890573d2e3" targetNamespace="http://schemas.microsoft.com/office/2006/metadata/properties" ma:root="true" ma:fieldsID="4c989f6145c3d601cc4c96a86d5d79fe" ns3:_="">
    <xsd:import namespace="cf33521d-47c1-4342-87c0-59890573d2e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33521d-47c1-4342-87c0-59890573d2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70F0F0E-2B85-4785-B7E8-9BD721713CB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14B548-1B2E-44B5-A33C-3801BC6F72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33521d-47c1-4342-87c0-59890573d2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5A73A38-9522-43B3-9790-ED84B4B0CC3F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cf33521d-47c1-4342-87c0-59890573d2e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2731</TotalTime>
  <Words>2221</Words>
  <Application>Microsoft Office PowerPoint</Application>
  <PresentationFormat>Widescreen</PresentationFormat>
  <Paragraphs>148</Paragraphs>
  <Slides>36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MS Shell Dlg 2</vt:lpstr>
      <vt:lpstr>Wingdings</vt:lpstr>
      <vt:lpstr>Wingdings 3</vt:lpstr>
      <vt:lpstr>Madison</vt:lpstr>
      <vt:lpstr>NAVIGATING THE VACCINE MANDATE</vt:lpstr>
      <vt:lpstr>TOPICS OVERVIEW</vt:lpstr>
      <vt:lpstr>President Biden’s Executive Order 14042 and Agency Actions  </vt:lpstr>
      <vt:lpstr>Executive Order 14042 (EO 14042)</vt:lpstr>
      <vt:lpstr>EO 14042: Terms</vt:lpstr>
      <vt:lpstr>PowerPoint Presentation</vt:lpstr>
      <vt:lpstr>Federal Acquisition Regulatory Council Guidance</vt:lpstr>
      <vt:lpstr>Commonwealth of Kentucky, et al. v. Joseph R. Biden</vt:lpstr>
      <vt:lpstr>State of Georgia, et al., v. Biden</vt:lpstr>
      <vt:lpstr>Centers for Medicare and Medicaid (CMS) Mandate </vt:lpstr>
      <vt:lpstr>State of Louisiana, et al. v. Xavier Becerra, et al. </vt:lpstr>
      <vt:lpstr>State of Florida v. Department of Health and Human Services</vt:lpstr>
      <vt:lpstr>State of Florida v. Department of Health and Human Services</vt:lpstr>
      <vt:lpstr>OSHA Vaccine Mandate</vt:lpstr>
      <vt:lpstr>OSHA Mandate: Exceptions</vt:lpstr>
      <vt:lpstr>OSHA Mandate: Recent Updates</vt:lpstr>
      <vt:lpstr>Insurance Premiums for Unvaccinated Employees</vt:lpstr>
      <vt:lpstr>Premium Discounts for Vaccinated</vt:lpstr>
      <vt:lpstr>The Criteria</vt:lpstr>
      <vt:lpstr>PowerPoint Presentation</vt:lpstr>
      <vt:lpstr>PowerPoint Presentation</vt:lpstr>
      <vt:lpstr>PowerPoint Presentation</vt:lpstr>
      <vt:lpstr>Remember: the Criteria</vt:lpstr>
      <vt:lpstr>YES!</vt:lpstr>
      <vt:lpstr>Mandatory Vaccine Policies</vt:lpstr>
      <vt:lpstr>May an Employer require all employees physically entering the workplace to be vaccinated?  </vt:lpstr>
      <vt:lpstr>SHORT ANSWER</vt:lpstr>
      <vt:lpstr>FEDERAL LAW</vt:lpstr>
      <vt:lpstr>Florida State Law (Keep Florida Free Agenda)</vt:lpstr>
      <vt:lpstr>EXEMPTIONS  (Florida HB 1B)</vt:lpstr>
      <vt:lpstr>Potential Fines for Vaccine Mandate under Florida Law</vt:lpstr>
      <vt:lpstr>Incentive Programs</vt:lpstr>
      <vt:lpstr>What if our organization is a Health Care Provider?</vt:lpstr>
      <vt:lpstr>YESTERDAY: U.S. Senate Passes Joint Resolution 29  </vt:lpstr>
      <vt:lpstr>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COVID-19: BALANCING RISKS</dc:title>
  <dc:creator>Sloan A. McDonagh</dc:creator>
  <cp:lastModifiedBy>Sloan A. McDonagh</cp:lastModifiedBy>
  <cp:revision>2</cp:revision>
  <dcterms:created xsi:type="dcterms:W3CDTF">2021-12-01T14:17:50Z</dcterms:created>
  <dcterms:modified xsi:type="dcterms:W3CDTF">2021-12-09T17:36:31Z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0x0101007C3A3470C29B5441A86DC1C8D6CD6732</vt:lpwstr>
  </property>
</Properties>
</file>