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90" r:id="rId33"/>
    <p:sldId id="292" r:id="rId34"/>
    <p:sldId id="294" r:id="rId35"/>
    <p:sldId id="29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71" autoAdjust="0"/>
  </p:normalViewPr>
  <p:slideViewPr>
    <p:cSldViewPr>
      <p:cViewPr>
        <p:scale>
          <a:sx n="107" d="100"/>
          <a:sy n="107" d="100"/>
        </p:scale>
        <p:origin x="-84" y="-72"/>
      </p:cViewPr>
      <p:guideLst>
        <p:guide orient="horz" pos="2160"/>
        <p:guide pos="2880"/>
      </p:guideLst>
    </p:cSldViewPr>
  </p:slideViewPr>
  <p:outlineViewPr>
    <p:cViewPr>
      <p:scale>
        <a:sx n="33" d="100"/>
        <a:sy n="33" d="100"/>
      </p:scale>
      <p:origin x="0" y="67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2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1DB34A-4D63-432E-844B-E3961074007F}" type="datetimeFigureOut">
              <a:rPr lang="en-US" smtClean="0"/>
              <a:t>9/8/2011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F94F22-C8D3-4B1C-A1C5-B226525B727E}" type="slidenum">
              <a:rPr lang="en-US" smtClean="0"/>
              <a:t>‹#›</a:t>
            </a:fld>
            <a:endParaRPr lang="en-US"/>
          </a:p>
        </p:txBody>
      </p:sp>
    </p:spTree>
    <p:extLst>
      <p:ext uri="{BB962C8B-B14F-4D97-AF65-F5344CB8AC3E}">
        <p14:creationId xmlns:p14="http://schemas.microsoft.com/office/powerpoint/2010/main" val="3800275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F94F22-C8D3-4B1C-A1C5-B226525B727E}" type="slidenum">
              <a:rPr lang="en-US" smtClean="0"/>
              <a:t>5</a:t>
            </a:fld>
            <a:endParaRPr lang="en-US"/>
          </a:p>
        </p:txBody>
      </p:sp>
    </p:spTree>
    <p:extLst>
      <p:ext uri="{BB962C8B-B14F-4D97-AF65-F5344CB8AC3E}">
        <p14:creationId xmlns:p14="http://schemas.microsoft.com/office/powerpoint/2010/main" val="3741062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change was made in direct response to the Court of Appeals’ recent decision in the </a:t>
            </a:r>
            <a:r>
              <a:rPr lang="en-US" dirty="0" err="1" smtClean="0"/>
              <a:t>Shackleton</a:t>
            </a:r>
            <a:r>
              <a:rPr lang="en-US" dirty="0" smtClean="0"/>
              <a:t> case, which basically said that the Commission had the authority to approve attendant care based on the testimony of the claimant or his family members, or based on the nature of the injury alone, even if the care was not recommended or prescribed by a doctor</a:t>
            </a:r>
            <a:endParaRPr lang="en-US" dirty="0"/>
          </a:p>
        </p:txBody>
      </p:sp>
      <p:sp>
        <p:nvSpPr>
          <p:cNvPr id="4" name="Slide Number Placeholder 3"/>
          <p:cNvSpPr>
            <a:spLocks noGrp="1"/>
          </p:cNvSpPr>
          <p:nvPr>
            <p:ph type="sldNum" sz="quarter" idx="10"/>
          </p:nvPr>
        </p:nvSpPr>
        <p:spPr/>
        <p:txBody>
          <a:bodyPr/>
          <a:lstStyle/>
          <a:p>
            <a:fld id="{FDF94F22-C8D3-4B1C-A1C5-B226525B727E}" type="slidenum">
              <a:rPr lang="en-US" smtClean="0"/>
              <a:t>27</a:t>
            </a:fld>
            <a:endParaRPr lang="en-US"/>
          </a:p>
        </p:txBody>
      </p:sp>
    </p:spTree>
    <p:extLst>
      <p:ext uri="{BB962C8B-B14F-4D97-AF65-F5344CB8AC3E}">
        <p14:creationId xmlns:p14="http://schemas.microsoft.com/office/powerpoint/2010/main" val="97180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grpSp>
      <p:sp>
        <p:nvSpPr>
          <p:cNvPr id="3895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895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dirty="0">
              <a:solidFill>
                <a:srgbClr val="FFFFFF"/>
              </a:solidFill>
            </a:endParaRPr>
          </a:p>
        </p:txBody>
      </p:sp>
      <p:sp>
        <p:nvSpPr>
          <p:cNvPr id="40" name="Rectangle 38"/>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41" name="Rectangle 41"/>
          <p:cNvSpPr>
            <a:spLocks noGrp="1" noChangeArrowheads="1"/>
          </p:cNvSpPr>
          <p:nvPr>
            <p:ph type="sldNum" sz="quarter" idx="12"/>
          </p:nvPr>
        </p:nvSpPr>
        <p:spPr/>
        <p:txBody>
          <a:bodyPr/>
          <a:lstStyle>
            <a:lvl1pPr>
              <a:defRPr/>
            </a:lvl1pPr>
          </a:lstStyle>
          <a:p>
            <a:pPr>
              <a:defRPr/>
            </a:pPr>
            <a:fld id="{FCB2DBD9-3724-412D-8836-559C6DC90E54}"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3298C420-B603-4206-9338-90214B469C1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EA4D0046-8387-48CC-B124-71DDE01CFA90}"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358142C8-83FD-41BF-BE5F-5361238BC591}"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0E1C1AD5-7983-47F4-9E7F-3A4571DD95CD}" type="slidenum">
              <a:rPr lang="en-US">
                <a:solidFill>
                  <a:srgbClr val="FFFFFF"/>
                </a:solidFill>
              </a:rPr>
              <a:pPr>
                <a:defRPr/>
              </a:pPr>
              <a:t>‹#›</a:t>
            </a:fld>
            <a:endParaRPr lang="en-US" dirty="0">
              <a:solidFill>
                <a:srgbClr val="FFFFFF"/>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7ACF63AD-853A-4497-A12D-424CE09BE7B0}"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180E17C0-98FD-4955-9F9C-4E3C53606971}"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8" name="Rectangle 40"/>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9" name="Rectangle 41"/>
          <p:cNvSpPr>
            <a:spLocks noGrp="1" noChangeArrowheads="1"/>
          </p:cNvSpPr>
          <p:nvPr>
            <p:ph type="sldNum" sz="quarter" idx="12"/>
          </p:nvPr>
        </p:nvSpPr>
        <p:spPr>
          <a:ln/>
        </p:spPr>
        <p:txBody>
          <a:bodyPr/>
          <a:lstStyle>
            <a:lvl1pPr>
              <a:defRPr/>
            </a:lvl1pPr>
          </a:lstStyle>
          <a:p>
            <a:pPr>
              <a:defRPr/>
            </a:pPr>
            <a:fld id="{56C1125C-77C7-4EEC-AD5E-7843E74B75F6}"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4" name="Rectangle 40"/>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5" name="Rectangle 41"/>
          <p:cNvSpPr>
            <a:spLocks noGrp="1" noChangeArrowheads="1"/>
          </p:cNvSpPr>
          <p:nvPr>
            <p:ph type="sldNum" sz="quarter" idx="12"/>
          </p:nvPr>
        </p:nvSpPr>
        <p:spPr>
          <a:ln/>
        </p:spPr>
        <p:txBody>
          <a:bodyPr/>
          <a:lstStyle>
            <a:lvl1pPr>
              <a:defRPr/>
            </a:lvl1pPr>
          </a:lstStyle>
          <a:p>
            <a:pPr>
              <a:defRPr/>
            </a:pPr>
            <a:fld id="{40B07C26-4D2A-4B44-B725-3127E8FC22CC}"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3" name="Rectangle 40"/>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4" name="Rectangle 41"/>
          <p:cNvSpPr>
            <a:spLocks noGrp="1" noChangeArrowheads="1"/>
          </p:cNvSpPr>
          <p:nvPr>
            <p:ph type="sldNum" sz="quarter" idx="12"/>
          </p:nvPr>
        </p:nvSpPr>
        <p:spPr>
          <a:ln/>
        </p:spPr>
        <p:txBody>
          <a:bodyPr/>
          <a:lstStyle>
            <a:lvl1pPr>
              <a:defRPr/>
            </a:lvl1pPr>
          </a:lstStyle>
          <a:p>
            <a:pPr>
              <a:defRPr/>
            </a:pPr>
            <a:fld id="{11B7B40C-CB3B-452D-A820-1AC3E69B6639}"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CF473DB2-9A41-4AE1-8991-A2CDF46C4CC4}"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dirty="0">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5F3BF3DF-8428-4870-8EC5-C3865883F5C1}"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3789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89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89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89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89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89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89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89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89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0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0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0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0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0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0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0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0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0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0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1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1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1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1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1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1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1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1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1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1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2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2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2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2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sp>
          <p:nvSpPr>
            <p:cNvPr id="3792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cs typeface="Arial" charset="0"/>
              </a:endParaRPr>
            </a:p>
          </p:txBody>
        </p:sp>
      </p:grpSp>
      <p:sp>
        <p:nvSpPr>
          <p:cNvPr id="3792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92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92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fontAlgn="base">
              <a:spcBef>
                <a:spcPct val="0"/>
              </a:spcBef>
              <a:spcAft>
                <a:spcPct val="0"/>
              </a:spcAft>
              <a:defRPr/>
            </a:pPr>
            <a:endParaRPr lang="en-US" dirty="0">
              <a:solidFill>
                <a:srgbClr val="FFFFFF"/>
              </a:solidFill>
            </a:endParaRPr>
          </a:p>
        </p:txBody>
      </p:sp>
      <p:sp>
        <p:nvSpPr>
          <p:cNvPr id="3792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cs typeface="+mn-cs"/>
              </a:defRPr>
            </a:lvl1pPr>
          </a:lstStyle>
          <a:p>
            <a:pPr fontAlgn="base">
              <a:spcBef>
                <a:spcPct val="0"/>
              </a:spcBef>
              <a:spcAft>
                <a:spcPct val="0"/>
              </a:spcAft>
              <a:defRPr/>
            </a:pPr>
            <a:endParaRPr lang="en-US" dirty="0">
              <a:solidFill>
                <a:srgbClr val="FFFFFF"/>
              </a:solidFill>
            </a:endParaRPr>
          </a:p>
        </p:txBody>
      </p:sp>
      <p:sp>
        <p:nvSpPr>
          <p:cNvPr id="3792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fontAlgn="base">
              <a:spcBef>
                <a:spcPct val="0"/>
              </a:spcBef>
              <a:spcAft>
                <a:spcPct val="0"/>
              </a:spcAft>
              <a:defRPr/>
            </a:pPr>
            <a:fld id="{FB6FCAC5-925A-4041-B01A-47DEDBFBE58A}" type="slidenum">
              <a:rPr lang="en-US">
                <a:solidFill>
                  <a:srgbClr val="FFFFFF"/>
                </a:solidFill>
              </a:rPr>
              <a:pPr fontAlgn="base">
                <a:spcBef>
                  <a:spcPct val="0"/>
                </a:spcBef>
                <a:spcAft>
                  <a:spcPct val="0"/>
                </a:spcAft>
                <a:defRPr/>
              </a:pPr>
              <a:t>‹#›</a:t>
            </a:fld>
            <a:endParaRPr lang="en-US" dirty="0">
              <a:solidFill>
                <a:srgbClr val="FFFFFF"/>
              </a:solidFill>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2318" y="0"/>
            <a:ext cx="5299364"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on Total Disability Benefits</a:t>
            </a:r>
            <a:endParaRPr lang="en-US" dirty="0"/>
          </a:p>
        </p:txBody>
      </p:sp>
      <p:sp>
        <p:nvSpPr>
          <p:cNvPr id="3" name="Content Placeholder 2"/>
          <p:cNvSpPr>
            <a:spLocks noGrp="1"/>
          </p:cNvSpPr>
          <p:nvPr>
            <p:ph idx="1"/>
          </p:nvPr>
        </p:nvSpPr>
        <p:spPr/>
        <p:txBody>
          <a:bodyPr/>
          <a:lstStyle/>
          <a:p>
            <a:r>
              <a:rPr lang="en-US" sz="2700" dirty="0" smtClean="0"/>
              <a:t>When </a:t>
            </a:r>
            <a:r>
              <a:rPr lang="en-US" sz="2700" dirty="0"/>
              <a:t>an </a:t>
            </a:r>
            <a:r>
              <a:rPr lang="en-US" sz="2700" dirty="0" smtClean="0"/>
              <a:t>employee </a:t>
            </a:r>
            <a:r>
              <a:rPr lang="en-US" sz="2700" dirty="0"/>
              <a:t>who has qualified for extended compensation reaches retirement age and begins receiving Social Security retirement benefits, the employer will get a credit for </a:t>
            </a:r>
            <a:r>
              <a:rPr lang="en-US" sz="2700" dirty="0" smtClean="0"/>
              <a:t>100% </a:t>
            </a:r>
            <a:r>
              <a:rPr lang="en-US" sz="2700" dirty="0"/>
              <a:t>of the retirement benefit against the ongoing total disability benefits.  </a:t>
            </a:r>
            <a:endParaRPr lang="en-US" sz="2700" dirty="0" smtClean="0"/>
          </a:p>
          <a:p>
            <a:r>
              <a:rPr lang="en-US" sz="2700" dirty="0" smtClean="0"/>
              <a:t>This applies only to indemnity benefits received beyond the 500 weeks and does not apply to Social Security disability benefits. </a:t>
            </a:r>
            <a:endParaRPr lang="en-US" dirty="0"/>
          </a:p>
        </p:txBody>
      </p:sp>
    </p:spTree>
    <p:extLst>
      <p:ext uri="{BB962C8B-B14F-4D97-AF65-F5344CB8AC3E}">
        <p14:creationId xmlns:p14="http://schemas.microsoft.com/office/powerpoint/2010/main" val="47999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on Total Disability Benefits</a:t>
            </a:r>
            <a:endParaRPr lang="en-US" dirty="0"/>
          </a:p>
        </p:txBody>
      </p:sp>
      <p:sp>
        <p:nvSpPr>
          <p:cNvPr id="3" name="Content Placeholder 2"/>
          <p:cNvSpPr>
            <a:spLocks noGrp="1"/>
          </p:cNvSpPr>
          <p:nvPr>
            <p:ph idx="1"/>
          </p:nvPr>
        </p:nvSpPr>
        <p:spPr/>
        <p:txBody>
          <a:bodyPr/>
          <a:lstStyle/>
          <a:p>
            <a:r>
              <a:rPr lang="en-US" sz="2800" dirty="0" smtClean="0"/>
              <a:t>The 500 week cap is a hard cap which means that if an employee takes no action to extend benefits, the employer can stop benefits at 500 weeks without filing a Form 24.</a:t>
            </a:r>
          </a:p>
          <a:p>
            <a:pPr marL="0" indent="0">
              <a:buNone/>
            </a:pPr>
            <a:endParaRPr lang="en-US" sz="2800" dirty="0" smtClean="0"/>
          </a:p>
          <a:p>
            <a:r>
              <a:rPr lang="en-US" sz="2800" dirty="0"/>
              <a:t>An employee may not apply for extended compensation until at least 425 weeks have passed since the date of first disability.</a:t>
            </a:r>
          </a:p>
          <a:p>
            <a:endParaRPr lang="en-US" dirty="0"/>
          </a:p>
        </p:txBody>
      </p:sp>
    </p:spTree>
    <p:extLst>
      <p:ext uri="{BB962C8B-B14F-4D97-AF65-F5344CB8AC3E}">
        <p14:creationId xmlns:p14="http://schemas.microsoft.com/office/powerpoint/2010/main" val="134754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Benefits</a:t>
            </a:r>
            <a:endParaRPr lang="en-US" dirty="0"/>
          </a:p>
        </p:txBody>
      </p:sp>
      <p:sp>
        <p:nvSpPr>
          <p:cNvPr id="3" name="Content Placeholder 2"/>
          <p:cNvSpPr>
            <a:spLocks noGrp="1"/>
          </p:cNvSpPr>
          <p:nvPr>
            <p:ph idx="1"/>
          </p:nvPr>
        </p:nvSpPr>
        <p:spPr>
          <a:xfrm>
            <a:off x="457200" y="1295400"/>
            <a:ext cx="8229600" cy="4835525"/>
          </a:xfrm>
        </p:spPr>
        <p:txBody>
          <a:bodyPr/>
          <a:lstStyle/>
          <a:p>
            <a:r>
              <a:rPr lang="en-US" sz="2700" dirty="0" err="1"/>
              <a:t>N.C.G.S</a:t>
            </a:r>
            <a:r>
              <a:rPr lang="en-US" sz="2700" dirty="0"/>
              <a:t>. </a:t>
            </a:r>
            <a:r>
              <a:rPr lang="en-US" sz="2700" dirty="0" smtClean="0"/>
              <a:t>§ </a:t>
            </a:r>
            <a:r>
              <a:rPr lang="en-US" sz="2700" dirty="0"/>
              <a:t>97-29 as amended also includes a provision which makes it clear that an employee may not collect benefits for total or partial disability under </a:t>
            </a:r>
            <a:r>
              <a:rPr lang="en-US" sz="2700" dirty="0" err="1"/>
              <a:t>N.C.G.S</a:t>
            </a:r>
            <a:r>
              <a:rPr lang="en-US" sz="2700" dirty="0"/>
              <a:t>. </a:t>
            </a:r>
            <a:r>
              <a:rPr lang="en-US" sz="2700" dirty="0" smtClean="0"/>
              <a:t>§ </a:t>
            </a:r>
            <a:r>
              <a:rPr lang="en-US" sz="2700" dirty="0"/>
              <a:t>97-29 or 97-30 and compensation for permanent partial disability under </a:t>
            </a:r>
            <a:r>
              <a:rPr lang="en-US" sz="2700" dirty="0" err="1"/>
              <a:t>N.C.G.S</a:t>
            </a:r>
            <a:r>
              <a:rPr lang="en-US" sz="2700" dirty="0"/>
              <a:t>. </a:t>
            </a:r>
            <a:r>
              <a:rPr lang="en-US" sz="2700" dirty="0" smtClean="0"/>
              <a:t>§ </a:t>
            </a:r>
            <a:r>
              <a:rPr lang="en-US" sz="2700" dirty="0"/>
              <a:t>97-31.  </a:t>
            </a:r>
            <a:endParaRPr lang="en-US" sz="2700" dirty="0" smtClean="0"/>
          </a:p>
          <a:p>
            <a:r>
              <a:rPr lang="en-US" sz="2700" dirty="0" smtClean="0"/>
              <a:t>Any </a:t>
            </a:r>
            <a:r>
              <a:rPr lang="en-US" sz="2700" dirty="0"/>
              <a:t>compensation </a:t>
            </a:r>
            <a:r>
              <a:rPr lang="en-US" sz="2700" dirty="0" smtClean="0"/>
              <a:t>an </a:t>
            </a:r>
            <a:r>
              <a:rPr lang="en-US" sz="2700" dirty="0"/>
              <a:t>employee receives for total or partial wage loss after </a:t>
            </a:r>
            <a:r>
              <a:rPr lang="en-US" sz="2700" dirty="0" smtClean="0"/>
              <a:t>MMI </a:t>
            </a:r>
            <a:r>
              <a:rPr lang="en-US" sz="2700" dirty="0"/>
              <a:t>will be credited against what the employee might be entitled to receive for permanent partial disability, in the event </a:t>
            </a:r>
            <a:r>
              <a:rPr lang="en-US" sz="2700" dirty="0" smtClean="0"/>
              <a:t>s/he </a:t>
            </a:r>
            <a:r>
              <a:rPr lang="en-US" sz="2700" dirty="0"/>
              <a:t>ultimately elects to take the rating. </a:t>
            </a:r>
          </a:p>
        </p:txBody>
      </p:sp>
    </p:spTree>
    <p:extLst>
      <p:ext uri="{BB962C8B-B14F-4D97-AF65-F5344CB8AC3E}">
        <p14:creationId xmlns:p14="http://schemas.microsoft.com/office/powerpoint/2010/main" val="21523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Temporary Partial </a:t>
            </a:r>
            <a:br>
              <a:rPr lang="en-US" dirty="0" smtClean="0"/>
            </a:br>
            <a:r>
              <a:rPr lang="en-US" dirty="0" smtClean="0"/>
              <a:t>Disability Benefits</a:t>
            </a:r>
            <a:endParaRPr lang="en-US" dirty="0"/>
          </a:p>
        </p:txBody>
      </p:sp>
      <p:sp>
        <p:nvSpPr>
          <p:cNvPr id="3" name="Content Placeholder 2"/>
          <p:cNvSpPr>
            <a:spLocks noGrp="1"/>
          </p:cNvSpPr>
          <p:nvPr>
            <p:ph idx="1"/>
          </p:nvPr>
        </p:nvSpPr>
        <p:spPr/>
        <p:txBody>
          <a:bodyPr/>
          <a:lstStyle/>
          <a:p>
            <a:r>
              <a:rPr lang="en-US" sz="2800" dirty="0" err="1"/>
              <a:t>N.C.G.S</a:t>
            </a:r>
            <a:r>
              <a:rPr lang="en-US" sz="2800" dirty="0"/>
              <a:t>. </a:t>
            </a:r>
            <a:r>
              <a:rPr lang="en-US" sz="2800" dirty="0" smtClean="0"/>
              <a:t>§ </a:t>
            </a:r>
            <a:r>
              <a:rPr lang="en-US" sz="2800" dirty="0"/>
              <a:t>97-30 previously provided that an employee could not collect temporary partial disability benefits when more than 300 weeks from the date of injury had passed.  </a:t>
            </a:r>
            <a:endParaRPr lang="en-US" sz="2800" dirty="0" smtClean="0"/>
          </a:p>
          <a:p>
            <a:r>
              <a:rPr lang="en-US" sz="2800" dirty="0" smtClean="0"/>
              <a:t>This </a:t>
            </a:r>
            <a:r>
              <a:rPr lang="en-US" sz="2800" dirty="0"/>
              <a:t>section has been amended to allow payment of </a:t>
            </a:r>
            <a:r>
              <a:rPr lang="en-US" sz="2800" dirty="0" err="1"/>
              <a:t>TPD</a:t>
            </a:r>
            <a:r>
              <a:rPr lang="en-US" sz="2800" dirty="0"/>
              <a:t> for up to 500 weeks from the date of </a:t>
            </a:r>
            <a:r>
              <a:rPr lang="en-US" sz="2800" dirty="0" smtClean="0"/>
              <a:t>disability (not injury) </a:t>
            </a:r>
            <a:r>
              <a:rPr lang="en-US" sz="2800" dirty="0"/>
              <a:t>and to specifically provide that any weeks of payments made for total disability shall be deducted from the 500 weeks now allowable</a:t>
            </a:r>
            <a:r>
              <a:rPr lang="en-US" sz="2800" dirty="0" smtClean="0"/>
              <a:t>.</a:t>
            </a:r>
          </a:p>
          <a:p>
            <a:endParaRPr lang="en-US" sz="2800" dirty="0"/>
          </a:p>
        </p:txBody>
      </p:sp>
    </p:spTree>
    <p:extLst>
      <p:ext uri="{BB962C8B-B14F-4D97-AF65-F5344CB8AC3E}">
        <p14:creationId xmlns:p14="http://schemas.microsoft.com/office/powerpoint/2010/main" val="200120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Willful Misrepresentations </a:t>
            </a:r>
            <a:r>
              <a:rPr lang="en-US" dirty="0" smtClean="0"/>
              <a:t/>
            </a:r>
            <a:br>
              <a:rPr lang="en-US" dirty="0" smtClean="0"/>
            </a:br>
            <a:r>
              <a:rPr lang="en-US" dirty="0" smtClean="0"/>
              <a:t>While </a:t>
            </a:r>
            <a:r>
              <a:rPr lang="en-US" dirty="0"/>
              <a:t>Applying for Work</a:t>
            </a:r>
          </a:p>
        </p:txBody>
      </p:sp>
      <p:sp>
        <p:nvSpPr>
          <p:cNvPr id="3" name="Content Placeholder 2"/>
          <p:cNvSpPr>
            <a:spLocks noGrp="1"/>
          </p:cNvSpPr>
          <p:nvPr>
            <p:ph idx="1"/>
          </p:nvPr>
        </p:nvSpPr>
        <p:spPr/>
        <p:txBody>
          <a:bodyPr/>
          <a:lstStyle/>
          <a:p>
            <a:r>
              <a:rPr lang="en-US" sz="2800" dirty="0"/>
              <a:t>The Act as amended now includes a new provision, </a:t>
            </a:r>
            <a:r>
              <a:rPr lang="en-US" sz="2800" dirty="0" err="1"/>
              <a:t>N.C.G.S</a:t>
            </a:r>
            <a:r>
              <a:rPr lang="en-US" sz="2800" dirty="0"/>
              <a:t>. </a:t>
            </a:r>
            <a:r>
              <a:rPr lang="en-US" sz="2800" dirty="0" smtClean="0"/>
              <a:t>§ </a:t>
            </a:r>
            <a:r>
              <a:rPr lang="en-US" sz="2800" dirty="0"/>
              <a:t>97-12.1, that bars an injured employee from receiving compensation if the employer is able to establish that </a:t>
            </a:r>
            <a:r>
              <a:rPr lang="en-US" sz="2800" dirty="0" smtClean="0"/>
              <a:t>:</a:t>
            </a:r>
          </a:p>
          <a:p>
            <a:pPr marL="0" indent="0">
              <a:buNone/>
            </a:pPr>
            <a:endParaRPr lang="en-US" sz="2800" dirty="0" smtClean="0"/>
          </a:p>
          <a:p>
            <a:pPr lvl="1"/>
            <a:r>
              <a:rPr lang="en-US" sz="2400" dirty="0" smtClean="0"/>
              <a:t>(</a:t>
            </a:r>
            <a:r>
              <a:rPr lang="en-US" sz="2400" dirty="0"/>
              <a:t>1) the employee “knowingly and willfully </a:t>
            </a:r>
            <a:r>
              <a:rPr lang="en-US" sz="2400" dirty="0" smtClean="0"/>
              <a:t>made </a:t>
            </a:r>
            <a:r>
              <a:rPr lang="en-US" sz="2400" dirty="0"/>
              <a:t>a false representation as to his </a:t>
            </a:r>
            <a:r>
              <a:rPr lang="en-US" sz="2400" dirty="0" smtClean="0"/>
              <a:t>physical </a:t>
            </a:r>
            <a:r>
              <a:rPr lang="en-US" sz="2400" dirty="0"/>
              <a:t>condition” in his employment </a:t>
            </a:r>
            <a:r>
              <a:rPr lang="en-US" sz="2400" dirty="0" smtClean="0"/>
              <a:t>application </a:t>
            </a:r>
            <a:r>
              <a:rPr lang="en-US" sz="2400" dirty="0"/>
              <a:t>or while undergoing a post-offer </a:t>
            </a:r>
            <a:r>
              <a:rPr lang="en-US" sz="2400" dirty="0" smtClean="0"/>
              <a:t>medical </a:t>
            </a:r>
            <a:r>
              <a:rPr lang="en-US" sz="2400" dirty="0"/>
              <a:t>examination; </a:t>
            </a:r>
          </a:p>
        </p:txBody>
      </p:sp>
    </p:spTree>
    <p:extLst>
      <p:ext uri="{BB962C8B-B14F-4D97-AF65-F5344CB8AC3E}">
        <p14:creationId xmlns:p14="http://schemas.microsoft.com/office/powerpoint/2010/main" val="188139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Willful Misrepresentations </a:t>
            </a:r>
            <a:br>
              <a:rPr lang="en-US" dirty="0"/>
            </a:br>
            <a:r>
              <a:rPr lang="en-US" dirty="0"/>
              <a:t>While Applying for Work</a:t>
            </a:r>
          </a:p>
        </p:txBody>
      </p:sp>
      <p:sp>
        <p:nvSpPr>
          <p:cNvPr id="3" name="Content Placeholder 2"/>
          <p:cNvSpPr>
            <a:spLocks noGrp="1"/>
          </p:cNvSpPr>
          <p:nvPr>
            <p:ph idx="1"/>
          </p:nvPr>
        </p:nvSpPr>
        <p:spPr/>
        <p:txBody>
          <a:bodyPr/>
          <a:lstStyle/>
          <a:p>
            <a:pPr lvl="1"/>
            <a:r>
              <a:rPr lang="en-US" sz="2400" dirty="0"/>
              <a:t>(2) the employer relied on that misrepresentation and the reliance was a substantial factor in the decision to hire the employee; and </a:t>
            </a:r>
            <a:endParaRPr lang="en-US" sz="2400" dirty="0" smtClean="0"/>
          </a:p>
          <a:p>
            <a:pPr lvl="1"/>
            <a:r>
              <a:rPr lang="en-US" sz="2400" dirty="0" smtClean="0"/>
              <a:t>(</a:t>
            </a:r>
            <a:r>
              <a:rPr lang="en-US" sz="2400" dirty="0"/>
              <a:t>3) the injury for which a claim is subsequently made is causally connected to the employee’s misrepresentation.  </a:t>
            </a:r>
          </a:p>
          <a:p>
            <a:pPr marL="457200" lvl="1" indent="0">
              <a:buNone/>
            </a:pPr>
            <a:r>
              <a:rPr lang="en-US" sz="2400" dirty="0" smtClean="0"/>
              <a:t>This </a:t>
            </a:r>
            <a:r>
              <a:rPr lang="en-US" sz="2400" dirty="0"/>
              <a:t>new statute adopts what has been referred to as the Larson Test and effectively overrules the Supreme Court’s decision in </a:t>
            </a:r>
            <a:r>
              <a:rPr lang="en-US" sz="2400" i="1" dirty="0"/>
              <a:t>Freeman v. </a:t>
            </a:r>
            <a:r>
              <a:rPr lang="en-US" sz="2400" i="1" dirty="0" err="1"/>
              <a:t>J.L</a:t>
            </a:r>
            <a:r>
              <a:rPr lang="en-US" sz="2400" i="1" dirty="0"/>
              <a:t>. </a:t>
            </a:r>
            <a:r>
              <a:rPr lang="en-US" sz="2400" i="1" dirty="0" err="1"/>
              <a:t>Rothrock</a:t>
            </a:r>
            <a:r>
              <a:rPr lang="en-US" sz="2400" dirty="0"/>
              <a:t>, which permitted an employee to collect benefits for a back injury even though he had lied about a prior back injury when he was hired.</a:t>
            </a:r>
          </a:p>
          <a:p>
            <a:endParaRPr lang="en-US" dirty="0"/>
          </a:p>
        </p:txBody>
      </p:sp>
    </p:spTree>
    <p:extLst>
      <p:ext uri="{BB962C8B-B14F-4D97-AF65-F5344CB8AC3E}">
        <p14:creationId xmlns:p14="http://schemas.microsoft.com/office/powerpoint/2010/main" val="70602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of Physician and Second Opinions</a:t>
            </a:r>
          </a:p>
        </p:txBody>
      </p:sp>
      <p:sp>
        <p:nvSpPr>
          <p:cNvPr id="3" name="Content Placeholder 2"/>
          <p:cNvSpPr>
            <a:spLocks noGrp="1"/>
          </p:cNvSpPr>
          <p:nvPr>
            <p:ph idx="1"/>
          </p:nvPr>
        </p:nvSpPr>
        <p:spPr/>
        <p:txBody>
          <a:bodyPr/>
          <a:lstStyle/>
          <a:p>
            <a:r>
              <a:rPr lang="en-US" sz="2800" dirty="0" err="1"/>
              <a:t>N.C.G.S</a:t>
            </a:r>
            <a:r>
              <a:rPr lang="en-US" sz="2800" dirty="0"/>
              <a:t>. </a:t>
            </a:r>
            <a:r>
              <a:rPr lang="en-US" sz="2800" dirty="0" smtClean="0"/>
              <a:t>§ </a:t>
            </a:r>
            <a:r>
              <a:rPr lang="en-US" sz="2800" dirty="0"/>
              <a:t>97-25 as amended retained the language that makes it clear that defendants have the right to direct the medical treatment in accepted cases. </a:t>
            </a:r>
            <a:endParaRPr lang="en-US" sz="2800" dirty="0" smtClean="0"/>
          </a:p>
          <a:p>
            <a:r>
              <a:rPr lang="en-US" sz="2800" dirty="0" smtClean="0"/>
              <a:t>A </a:t>
            </a:r>
            <a:r>
              <a:rPr lang="en-US" sz="2800" dirty="0"/>
              <a:t>provision has been added to this section to make clear that the employee may make a written request to the employer for a second opinion examination on issues other than the rating.  </a:t>
            </a:r>
          </a:p>
        </p:txBody>
      </p:sp>
    </p:spTree>
    <p:extLst>
      <p:ext uri="{BB962C8B-B14F-4D97-AF65-F5344CB8AC3E}">
        <p14:creationId xmlns:p14="http://schemas.microsoft.com/office/powerpoint/2010/main" val="331043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of Physician and Second Opinions</a:t>
            </a:r>
          </a:p>
        </p:txBody>
      </p:sp>
      <p:sp>
        <p:nvSpPr>
          <p:cNvPr id="3" name="Content Placeholder 2"/>
          <p:cNvSpPr>
            <a:spLocks noGrp="1"/>
          </p:cNvSpPr>
          <p:nvPr>
            <p:ph idx="1"/>
          </p:nvPr>
        </p:nvSpPr>
        <p:spPr/>
        <p:txBody>
          <a:bodyPr/>
          <a:lstStyle/>
          <a:p>
            <a:r>
              <a:rPr lang="en-US" sz="2800" dirty="0"/>
              <a:t>If the parties are unable to agree within 14 days of receipt of the written request, the employee can petition the Industrial Commission to order a second opinion evaluation.  </a:t>
            </a:r>
            <a:endParaRPr lang="en-US" sz="2800" dirty="0" smtClean="0"/>
          </a:p>
          <a:p>
            <a:r>
              <a:rPr lang="en-US" sz="2800" dirty="0" smtClean="0"/>
              <a:t>The </a:t>
            </a:r>
            <a:r>
              <a:rPr lang="en-US" sz="2800" dirty="0"/>
              <a:t>employee retains the right to request a change of physician to a doctor of his choosing subject to approval of the Industrial Commission and upon a showing that the change “is reasonably necessary to effect a cure, provide relief, or lessen the period of disability</a:t>
            </a:r>
            <a:r>
              <a:rPr lang="en-US" sz="2800" dirty="0" smtClean="0"/>
              <a:t>.”</a:t>
            </a:r>
            <a:endParaRPr lang="en-US" dirty="0"/>
          </a:p>
        </p:txBody>
      </p:sp>
    </p:spTree>
    <p:extLst>
      <p:ext uri="{BB962C8B-B14F-4D97-AF65-F5344CB8AC3E}">
        <p14:creationId xmlns:p14="http://schemas.microsoft.com/office/powerpoint/2010/main" val="363095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of Physician and Second Opinions</a:t>
            </a:r>
          </a:p>
        </p:txBody>
      </p:sp>
      <p:sp>
        <p:nvSpPr>
          <p:cNvPr id="3" name="Content Placeholder 2"/>
          <p:cNvSpPr>
            <a:spLocks noGrp="1"/>
          </p:cNvSpPr>
          <p:nvPr>
            <p:ph idx="1"/>
          </p:nvPr>
        </p:nvSpPr>
        <p:spPr>
          <a:xfrm>
            <a:off x="457200" y="1828800"/>
            <a:ext cx="8229600" cy="4302125"/>
          </a:xfrm>
        </p:spPr>
        <p:txBody>
          <a:bodyPr/>
          <a:lstStyle/>
          <a:p>
            <a:r>
              <a:rPr lang="en-US" sz="2800" dirty="0"/>
              <a:t>However, in ruling on a request for change of physician, the Act now provides that “the Commission may disregard or give less weight to the opinion of a health care provider from whom the employee sought evaluation, diagnosis, or treatment before the employee first requested authorization in writing from the employer, insurer or Commission</a:t>
            </a:r>
            <a:r>
              <a:rPr lang="en-US" sz="2800" dirty="0" smtClean="0"/>
              <a:t>.”</a:t>
            </a:r>
            <a:endParaRPr lang="en-US" sz="2800" dirty="0"/>
          </a:p>
          <a:p>
            <a:endParaRPr lang="en-US" dirty="0"/>
          </a:p>
          <a:p>
            <a:endParaRPr lang="en-US" dirty="0"/>
          </a:p>
        </p:txBody>
      </p:sp>
    </p:spTree>
    <p:extLst>
      <p:ext uri="{BB962C8B-B14F-4D97-AF65-F5344CB8AC3E}">
        <p14:creationId xmlns:p14="http://schemas.microsoft.com/office/powerpoint/2010/main" val="75558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of Physician and Second Opinions</a:t>
            </a:r>
          </a:p>
        </p:txBody>
      </p:sp>
      <p:sp>
        <p:nvSpPr>
          <p:cNvPr id="3" name="Content Placeholder 2"/>
          <p:cNvSpPr>
            <a:spLocks noGrp="1"/>
          </p:cNvSpPr>
          <p:nvPr>
            <p:ph idx="1"/>
          </p:nvPr>
        </p:nvSpPr>
        <p:spPr/>
        <p:txBody>
          <a:bodyPr/>
          <a:lstStyle/>
          <a:p>
            <a:r>
              <a:rPr lang="en-US" sz="2800" dirty="0" err="1"/>
              <a:t>N.C.G.S</a:t>
            </a:r>
            <a:r>
              <a:rPr lang="en-US" sz="2800" dirty="0"/>
              <a:t>. </a:t>
            </a:r>
            <a:r>
              <a:rPr lang="en-US" sz="2800" dirty="0" smtClean="0"/>
              <a:t>§ </a:t>
            </a:r>
            <a:r>
              <a:rPr lang="en-US" sz="2800" dirty="0"/>
              <a:t>97-25 still permits the Industrial Commission to order suspension of the employee’s benefits if </a:t>
            </a:r>
            <a:r>
              <a:rPr lang="en-US" sz="2800" dirty="0" smtClean="0"/>
              <a:t>s/he </a:t>
            </a:r>
            <a:r>
              <a:rPr lang="en-US" sz="2800" dirty="0"/>
              <a:t>refuses to comply with an </a:t>
            </a:r>
            <a:r>
              <a:rPr lang="en-US" sz="2800" dirty="0" smtClean="0"/>
              <a:t>Order </a:t>
            </a:r>
            <a:r>
              <a:rPr lang="en-US" sz="2800" dirty="0"/>
              <a:t>of the Commission directing him to cooperate with medical treatment, including vocational rehabilitation.  </a:t>
            </a:r>
            <a:endParaRPr lang="en-US" sz="2800" dirty="0" smtClean="0"/>
          </a:p>
          <a:p>
            <a:r>
              <a:rPr lang="en-US" sz="2800" dirty="0" smtClean="0"/>
              <a:t>A provision </a:t>
            </a:r>
            <a:r>
              <a:rPr lang="en-US" sz="2800" dirty="0"/>
              <a:t>was added which states that the Commission’s </a:t>
            </a:r>
            <a:r>
              <a:rPr lang="en-US" sz="2800" dirty="0" smtClean="0"/>
              <a:t>Order </a:t>
            </a:r>
            <a:r>
              <a:rPr lang="en-US" sz="2800" dirty="0"/>
              <a:t>suspending compensation must specify what action the employee should take to end the suspension and reinstate the compensation. </a:t>
            </a:r>
          </a:p>
        </p:txBody>
      </p:sp>
    </p:spTree>
    <p:extLst>
      <p:ext uri="{BB962C8B-B14F-4D97-AF65-F5344CB8AC3E}">
        <p14:creationId xmlns:p14="http://schemas.microsoft.com/office/powerpoint/2010/main" val="213395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 Insider’s View</a:t>
            </a:r>
            <a:endParaRPr lang="en-US" dirty="0"/>
          </a:p>
        </p:txBody>
      </p:sp>
      <p:sp>
        <p:nvSpPr>
          <p:cNvPr id="3" name="Title 2"/>
          <p:cNvSpPr>
            <a:spLocks noGrp="1"/>
          </p:cNvSpPr>
          <p:nvPr>
            <p:ph type="ctrTitle"/>
          </p:nvPr>
        </p:nvSpPr>
        <p:spPr/>
        <p:txBody>
          <a:bodyPr/>
          <a:lstStyle/>
          <a:p>
            <a:r>
              <a:rPr lang="en-US" dirty="0" smtClean="0"/>
              <a:t>Workers’ Compensation</a:t>
            </a:r>
            <a:br>
              <a:rPr lang="en-US" dirty="0" smtClean="0"/>
            </a:br>
            <a:r>
              <a:rPr lang="en-US" dirty="0" smtClean="0"/>
              <a:t>Reform in </a:t>
            </a:r>
            <a:br>
              <a:rPr lang="en-US" dirty="0" smtClean="0"/>
            </a:br>
            <a:r>
              <a:rPr lang="en-US" dirty="0" smtClean="0"/>
              <a:t>North Carolina:</a:t>
            </a:r>
            <a:endParaRPr lang="en-US" dirty="0"/>
          </a:p>
        </p:txBody>
      </p:sp>
    </p:spTree>
    <p:extLst>
      <p:ext uri="{BB962C8B-B14F-4D97-AF65-F5344CB8AC3E}">
        <p14:creationId xmlns:p14="http://schemas.microsoft.com/office/powerpoint/2010/main" val="41833926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Employer </a:t>
            </a:r>
            <a:r>
              <a:rPr lang="en-US" dirty="0" err="1"/>
              <a:t>IME’s</a:t>
            </a:r>
            <a:r>
              <a:rPr lang="en-US" dirty="0"/>
              <a:t> and Second Opinions on Ratings</a:t>
            </a:r>
          </a:p>
        </p:txBody>
      </p:sp>
      <p:sp>
        <p:nvSpPr>
          <p:cNvPr id="3" name="Content Placeholder 2"/>
          <p:cNvSpPr>
            <a:spLocks noGrp="1"/>
          </p:cNvSpPr>
          <p:nvPr>
            <p:ph idx="1"/>
          </p:nvPr>
        </p:nvSpPr>
        <p:spPr/>
        <p:txBody>
          <a:bodyPr/>
          <a:lstStyle/>
          <a:p>
            <a:r>
              <a:rPr lang="en-US" sz="2800" dirty="0" err="1"/>
              <a:t>N.C.G.S</a:t>
            </a:r>
            <a:r>
              <a:rPr lang="en-US" sz="2800" dirty="0"/>
              <a:t>. </a:t>
            </a:r>
            <a:r>
              <a:rPr lang="en-US" sz="2800" dirty="0" smtClean="0"/>
              <a:t>§ </a:t>
            </a:r>
            <a:r>
              <a:rPr lang="en-US" sz="2800" dirty="0"/>
              <a:t>97-27 has been amended to permit the employer to obtain an </a:t>
            </a:r>
            <a:r>
              <a:rPr lang="en-US" sz="2800" dirty="0" err="1"/>
              <a:t>IME</a:t>
            </a:r>
            <a:r>
              <a:rPr lang="en-US" sz="2800" dirty="0"/>
              <a:t> in any case, including denied claims.  </a:t>
            </a:r>
            <a:endParaRPr lang="en-US" sz="2800" dirty="0" smtClean="0"/>
          </a:p>
          <a:p>
            <a:r>
              <a:rPr lang="en-US" sz="2800" dirty="0" smtClean="0"/>
              <a:t>If </a:t>
            </a:r>
            <a:r>
              <a:rPr lang="en-US" sz="2800" dirty="0"/>
              <a:t>the employee in an accepted case refuses to attend an </a:t>
            </a:r>
            <a:r>
              <a:rPr lang="en-US" sz="2800" dirty="0" err="1"/>
              <a:t>IME</a:t>
            </a:r>
            <a:r>
              <a:rPr lang="en-US" sz="2800" dirty="0"/>
              <a:t>, the employer can file a Form 24 without having to first obtain an </a:t>
            </a:r>
            <a:r>
              <a:rPr lang="en-US" sz="2800" dirty="0" smtClean="0"/>
              <a:t>Order </a:t>
            </a:r>
            <a:r>
              <a:rPr lang="en-US" sz="2800" dirty="0"/>
              <a:t>of the Commission compelling the employee to cooperate.  </a:t>
            </a:r>
          </a:p>
        </p:txBody>
      </p:sp>
    </p:spTree>
    <p:extLst>
      <p:ext uri="{BB962C8B-B14F-4D97-AF65-F5344CB8AC3E}">
        <p14:creationId xmlns:p14="http://schemas.microsoft.com/office/powerpoint/2010/main" val="141182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Employer </a:t>
            </a:r>
            <a:r>
              <a:rPr lang="en-US" dirty="0" err="1"/>
              <a:t>IME’s</a:t>
            </a:r>
            <a:r>
              <a:rPr lang="en-US" dirty="0"/>
              <a:t> and Second Opinions on Ratings</a:t>
            </a:r>
          </a:p>
        </p:txBody>
      </p:sp>
      <p:sp>
        <p:nvSpPr>
          <p:cNvPr id="3" name="Content Placeholder 2"/>
          <p:cNvSpPr>
            <a:spLocks noGrp="1"/>
          </p:cNvSpPr>
          <p:nvPr>
            <p:ph idx="1"/>
          </p:nvPr>
        </p:nvSpPr>
        <p:spPr/>
        <p:txBody>
          <a:bodyPr/>
          <a:lstStyle/>
          <a:p>
            <a:r>
              <a:rPr lang="en-US" sz="2800" dirty="0"/>
              <a:t>The employer has the absolute right to pick the physician who will perform the </a:t>
            </a:r>
            <a:r>
              <a:rPr lang="en-US" sz="2800" dirty="0" err="1"/>
              <a:t>IME</a:t>
            </a:r>
            <a:r>
              <a:rPr lang="en-US" sz="2800" dirty="0"/>
              <a:t> and may engage in direct communications with the doctor without the consent of the employee.  </a:t>
            </a:r>
            <a:endParaRPr lang="en-US" sz="2800" dirty="0" smtClean="0"/>
          </a:p>
          <a:p>
            <a:r>
              <a:rPr lang="en-US" sz="2800" dirty="0" smtClean="0"/>
              <a:t>If </a:t>
            </a:r>
            <a:r>
              <a:rPr lang="en-US" sz="2800" dirty="0"/>
              <a:t>the physician examines the employee, as opposed to simply performing a records review, the employer is required to provide a copy of the </a:t>
            </a:r>
            <a:r>
              <a:rPr lang="en-US" sz="2800" dirty="0" err="1"/>
              <a:t>IME</a:t>
            </a:r>
            <a:r>
              <a:rPr lang="en-US" sz="2800" dirty="0"/>
              <a:t> report, as well as a copy of all documentation and written communications sent to the </a:t>
            </a:r>
            <a:r>
              <a:rPr lang="en-US" sz="2800" dirty="0" err="1"/>
              <a:t>IME</a:t>
            </a:r>
            <a:r>
              <a:rPr lang="en-US" sz="2800" dirty="0"/>
              <a:t> doctor, to the employee within 10 days of receipt.  </a:t>
            </a:r>
          </a:p>
          <a:p>
            <a:pPr marL="0" indent="0">
              <a:buNone/>
            </a:pPr>
            <a:r>
              <a:rPr lang="en-US" sz="2800" dirty="0"/>
              <a:t>	</a:t>
            </a:r>
            <a:endParaRPr lang="en-US" dirty="0"/>
          </a:p>
        </p:txBody>
      </p:sp>
    </p:spTree>
    <p:extLst>
      <p:ext uri="{BB962C8B-B14F-4D97-AF65-F5344CB8AC3E}">
        <p14:creationId xmlns:p14="http://schemas.microsoft.com/office/powerpoint/2010/main" val="90589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amond(in)">
                                      <p:cBhvr>
                                        <p:cTn id="16" dur="2000"/>
                                        <p:tgtEl>
                                          <p:spTgt spid="3">
                                            <p:txEl>
                                              <p:pRg st="1" end="1"/>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Employer </a:t>
            </a:r>
            <a:r>
              <a:rPr lang="en-US" dirty="0" err="1"/>
              <a:t>IME’s</a:t>
            </a:r>
            <a:r>
              <a:rPr lang="en-US" dirty="0"/>
              <a:t> and Second Opinions on Ratings</a:t>
            </a:r>
          </a:p>
        </p:txBody>
      </p:sp>
      <p:sp>
        <p:nvSpPr>
          <p:cNvPr id="3" name="Content Placeholder 2"/>
          <p:cNvSpPr>
            <a:spLocks noGrp="1"/>
          </p:cNvSpPr>
          <p:nvPr>
            <p:ph idx="1"/>
          </p:nvPr>
        </p:nvSpPr>
        <p:spPr>
          <a:xfrm>
            <a:off x="457200" y="1905000"/>
            <a:ext cx="8229600" cy="4225925"/>
          </a:xfrm>
        </p:spPr>
        <p:txBody>
          <a:bodyPr/>
          <a:lstStyle/>
          <a:p>
            <a:r>
              <a:rPr lang="en-US" sz="2800" dirty="0"/>
              <a:t>The employee remains entitled to a second opinion on the rating, but if his second opinion physician addresses issues outside the scope of the rating, such as work restrictions or medical treatment, the Commission must completely disregard or give less weight to the opinions expressed on issues other than the rating. </a:t>
            </a:r>
          </a:p>
          <a:p>
            <a:endParaRPr lang="en-US" dirty="0"/>
          </a:p>
          <a:p>
            <a:endParaRPr lang="en-US" dirty="0"/>
          </a:p>
        </p:txBody>
      </p:sp>
    </p:spTree>
    <p:extLst>
      <p:ext uri="{BB962C8B-B14F-4D97-AF65-F5344CB8AC3E}">
        <p14:creationId xmlns:p14="http://schemas.microsoft.com/office/powerpoint/2010/main" val="347444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Defendants’ Right to Communicate with Physicians</a:t>
            </a:r>
          </a:p>
        </p:txBody>
      </p:sp>
      <p:sp>
        <p:nvSpPr>
          <p:cNvPr id="3" name="Content Placeholder 2"/>
          <p:cNvSpPr>
            <a:spLocks noGrp="1"/>
          </p:cNvSpPr>
          <p:nvPr>
            <p:ph idx="1"/>
          </p:nvPr>
        </p:nvSpPr>
        <p:spPr/>
        <p:txBody>
          <a:bodyPr/>
          <a:lstStyle/>
          <a:p>
            <a:r>
              <a:rPr lang="en-US" sz="2800" dirty="0"/>
              <a:t>Among the most significant amendments in the reform legislation is that made to </a:t>
            </a:r>
            <a:r>
              <a:rPr lang="en-US" sz="2800" dirty="0" err="1"/>
              <a:t>N.C.G.S</a:t>
            </a:r>
            <a:r>
              <a:rPr lang="en-US" sz="2800" dirty="0"/>
              <a:t>. </a:t>
            </a:r>
            <a:r>
              <a:rPr lang="en-US" sz="2800" dirty="0" smtClean="0"/>
              <a:t>§ </a:t>
            </a:r>
            <a:r>
              <a:rPr lang="en-US" sz="2800" dirty="0"/>
              <a:t>97-25.6, which deals with the defendants’ rights to communicate with physicians.  </a:t>
            </a:r>
            <a:endParaRPr lang="en-US" sz="2800" dirty="0" smtClean="0"/>
          </a:p>
          <a:p>
            <a:r>
              <a:rPr lang="en-US" sz="2800" dirty="0" smtClean="0"/>
              <a:t>The </a:t>
            </a:r>
            <a:r>
              <a:rPr lang="en-US" sz="2800" dirty="0"/>
              <a:t>employer retains the right to request medical records directly from the healthcare provider, without notice to the employee in accepted cases and with notice in denied claims</a:t>
            </a:r>
            <a:r>
              <a:rPr lang="en-US" sz="2800" dirty="0" smtClean="0"/>
              <a:t>. </a:t>
            </a:r>
            <a:endParaRPr lang="en-US" sz="2800" dirty="0"/>
          </a:p>
        </p:txBody>
      </p:sp>
    </p:spTree>
    <p:extLst>
      <p:ext uri="{BB962C8B-B14F-4D97-AF65-F5344CB8AC3E}">
        <p14:creationId xmlns:p14="http://schemas.microsoft.com/office/powerpoint/2010/main" val="425360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Defendants’ Right to Communicate with Physicians</a:t>
            </a:r>
          </a:p>
        </p:txBody>
      </p:sp>
      <p:sp>
        <p:nvSpPr>
          <p:cNvPr id="3" name="Content Placeholder 2"/>
          <p:cNvSpPr>
            <a:spLocks noGrp="1"/>
          </p:cNvSpPr>
          <p:nvPr>
            <p:ph idx="1"/>
          </p:nvPr>
        </p:nvSpPr>
        <p:spPr/>
        <p:txBody>
          <a:bodyPr/>
          <a:lstStyle/>
          <a:p>
            <a:r>
              <a:rPr lang="en-US" sz="2800" dirty="0"/>
              <a:t>Defendants may also write directly to the employee’s doctor to ask questions that are relevant to a longer list of issues than those typically covered by the current Medical Status Questionnaire, provided that a copy of the correspondence to the doctor is contemporaneously sent to the employee or his attorney and that a copy of the doctor’s response if provided to the employee or his attorney within 10 business days of receipt by the employer. </a:t>
            </a:r>
          </a:p>
          <a:p>
            <a:endParaRPr lang="en-US" sz="2800" dirty="0"/>
          </a:p>
        </p:txBody>
      </p:sp>
    </p:spTree>
    <p:extLst>
      <p:ext uri="{BB962C8B-B14F-4D97-AF65-F5344CB8AC3E}">
        <p14:creationId xmlns:p14="http://schemas.microsoft.com/office/powerpoint/2010/main" val="280278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Defendants’ Right to Communicate with Physicians</a:t>
            </a:r>
          </a:p>
        </p:txBody>
      </p:sp>
      <p:sp>
        <p:nvSpPr>
          <p:cNvPr id="3" name="Content Placeholder 2"/>
          <p:cNvSpPr>
            <a:spLocks noGrp="1"/>
          </p:cNvSpPr>
          <p:nvPr>
            <p:ph idx="1"/>
          </p:nvPr>
        </p:nvSpPr>
        <p:spPr/>
        <p:txBody>
          <a:bodyPr/>
          <a:lstStyle/>
          <a:p>
            <a:r>
              <a:rPr lang="en-US" sz="2800" dirty="0"/>
              <a:t>If the employer cannot secure the information it needs via a records request or letter to the doctor, 97-25.6 now permits the employer to schedule a telephone conference with the doctor so long as the employee is allowed to participate in the conversation.  If the employee elects not to participate in the telephone conference, the employer must provide </a:t>
            </a:r>
            <a:r>
              <a:rPr lang="en-US" sz="2800" dirty="0" smtClean="0"/>
              <a:t>a </a:t>
            </a:r>
            <a:r>
              <a:rPr lang="en-US" sz="2800" dirty="0"/>
              <a:t>summary of the substance of the communication within 10 business days of the call.  </a:t>
            </a:r>
          </a:p>
        </p:txBody>
      </p:sp>
    </p:spTree>
    <p:extLst>
      <p:ext uri="{BB962C8B-B14F-4D97-AF65-F5344CB8AC3E}">
        <p14:creationId xmlns:p14="http://schemas.microsoft.com/office/powerpoint/2010/main" val="137979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Defendants’ Right to Communicate with Physicians</a:t>
            </a:r>
          </a:p>
        </p:txBody>
      </p:sp>
      <p:sp>
        <p:nvSpPr>
          <p:cNvPr id="3" name="Content Placeholder 2"/>
          <p:cNvSpPr>
            <a:spLocks noGrp="1"/>
          </p:cNvSpPr>
          <p:nvPr>
            <p:ph idx="1"/>
          </p:nvPr>
        </p:nvSpPr>
        <p:spPr/>
        <p:txBody>
          <a:bodyPr/>
          <a:lstStyle/>
          <a:p>
            <a:r>
              <a:rPr lang="en-US" sz="2800" dirty="0"/>
              <a:t>Finally, if the employer wishes to send the doctor information other than what is contained in medical records, such as surveillance evidence, it can do so </a:t>
            </a:r>
            <a:endParaRPr lang="en-US" sz="2800" dirty="0" smtClean="0"/>
          </a:p>
          <a:p>
            <a:pPr lvl="1"/>
            <a:r>
              <a:rPr lang="en-US" sz="2400" dirty="0" smtClean="0"/>
              <a:t>as </a:t>
            </a:r>
            <a:r>
              <a:rPr lang="en-US" sz="2400" dirty="0"/>
              <a:t>long as a copy of the communication and additional evidence is sent to the employee or his attorney 10 business days prior to it being sent to the doctor. </a:t>
            </a:r>
            <a:endParaRPr lang="en-US" sz="2400" dirty="0" smtClean="0"/>
          </a:p>
          <a:p>
            <a:pPr lvl="1"/>
            <a:r>
              <a:rPr lang="en-US" sz="2400" dirty="0" smtClean="0"/>
              <a:t>The </a:t>
            </a:r>
            <a:r>
              <a:rPr lang="en-US" sz="2400" dirty="0"/>
              <a:t>employee will then have a right to object and file a motion seeking to prohibit the communication in question.  </a:t>
            </a:r>
          </a:p>
          <a:p>
            <a:endParaRPr lang="en-US" dirty="0"/>
          </a:p>
          <a:p>
            <a:endParaRPr lang="en-US" dirty="0"/>
          </a:p>
          <a:p>
            <a:endParaRPr lang="en-US" dirty="0"/>
          </a:p>
        </p:txBody>
      </p:sp>
    </p:spTree>
    <p:extLst>
      <p:ext uri="{BB962C8B-B14F-4D97-AF65-F5344CB8AC3E}">
        <p14:creationId xmlns:p14="http://schemas.microsoft.com/office/powerpoint/2010/main" val="209792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strips(downLeft)">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strips(downLeft)">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Attendant Care</a:t>
            </a:r>
          </a:p>
        </p:txBody>
      </p:sp>
      <p:sp>
        <p:nvSpPr>
          <p:cNvPr id="3" name="Content Placeholder 2"/>
          <p:cNvSpPr>
            <a:spLocks noGrp="1"/>
          </p:cNvSpPr>
          <p:nvPr>
            <p:ph idx="1"/>
          </p:nvPr>
        </p:nvSpPr>
        <p:spPr>
          <a:xfrm>
            <a:off x="457200" y="1295400"/>
            <a:ext cx="8229600" cy="5029200"/>
          </a:xfrm>
        </p:spPr>
        <p:txBody>
          <a:bodyPr/>
          <a:lstStyle/>
          <a:p>
            <a:r>
              <a:rPr lang="en-US" sz="2800" dirty="0"/>
              <a:t>The definition of “medical compensation” in </a:t>
            </a:r>
            <a:r>
              <a:rPr lang="en-US" sz="2800" dirty="0" err="1"/>
              <a:t>N.C.G.S</a:t>
            </a:r>
            <a:r>
              <a:rPr lang="en-US" sz="2800" dirty="0"/>
              <a:t>. </a:t>
            </a:r>
            <a:r>
              <a:rPr lang="en-US" sz="2800" dirty="0" smtClean="0"/>
              <a:t>§ </a:t>
            </a:r>
            <a:r>
              <a:rPr lang="en-US" sz="2800" dirty="0"/>
              <a:t>97-2(19) has been amended to clarify that attendant care services will not be compensable unless they are “prescribed by a health care provider authorized by the employer or subsequently by the Commission . . . </a:t>
            </a:r>
            <a:r>
              <a:rPr lang="en-US" sz="2800" dirty="0" smtClean="0"/>
              <a:t>.”.</a:t>
            </a:r>
          </a:p>
          <a:p>
            <a:pPr lvl="1"/>
            <a:r>
              <a:rPr lang="en-US" sz="2400" dirty="0" smtClean="0"/>
              <a:t>This change was made in direct response to recent </a:t>
            </a:r>
            <a:r>
              <a:rPr lang="en-US" sz="2400" dirty="0"/>
              <a:t>case </a:t>
            </a:r>
            <a:r>
              <a:rPr lang="en-US" sz="2400" dirty="0" smtClean="0"/>
              <a:t>law that said </a:t>
            </a:r>
            <a:r>
              <a:rPr lang="en-US" sz="2400" dirty="0"/>
              <a:t>that the Commission had the authority to approve attendant care based on the testimony of the claimant or his family members, or based on the nature of the injury alone, even if the care was not recommended or prescribed by a </a:t>
            </a:r>
            <a:r>
              <a:rPr lang="en-US" sz="2400" dirty="0" smtClean="0"/>
              <a:t>doctor.</a:t>
            </a:r>
            <a:endParaRPr lang="en-US" sz="2400" dirty="0"/>
          </a:p>
          <a:p>
            <a:endParaRPr lang="en-US" sz="2800" dirty="0"/>
          </a:p>
        </p:txBody>
      </p:sp>
    </p:spTree>
    <p:extLst>
      <p:ext uri="{BB962C8B-B14F-4D97-AF65-F5344CB8AC3E}">
        <p14:creationId xmlns:p14="http://schemas.microsoft.com/office/powerpoint/2010/main" val="61356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Burial </a:t>
            </a:r>
            <a:r>
              <a:rPr lang="en-US" dirty="0" smtClean="0"/>
              <a:t>Expenses/Death </a:t>
            </a:r>
            <a:r>
              <a:rPr lang="en-US" dirty="0"/>
              <a:t>Benefits</a:t>
            </a:r>
          </a:p>
        </p:txBody>
      </p:sp>
      <p:sp>
        <p:nvSpPr>
          <p:cNvPr id="3" name="Content Placeholder 2"/>
          <p:cNvSpPr>
            <a:spLocks noGrp="1"/>
          </p:cNvSpPr>
          <p:nvPr>
            <p:ph idx="1"/>
          </p:nvPr>
        </p:nvSpPr>
        <p:spPr/>
        <p:txBody>
          <a:bodyPr/>
          <a:lstStyle/>
          <a:p>
            <a:r>
              <a:rPr lang="en-US" sz="2800" dirty="0" err="1"/>
              <a:t>N.C.G.S</a:t>
            </a:r>
            <a:r>
              <a:rPr lang="en-US" sz="2800" dirty="0"/>
              <a:t>. </a:t>
            </a:r>
            <a:r>
              <a:rPr lang="en-US" sz="2800" dirty="0" smtClean="0"/>
              <a:t>§ </a:t>
            </a:r>
            <a:r>
              <a:rPr lang="en-US" sz="2800" dirty="0"/>
              <a:t>97-38 was also amended </a:t>
            </a:r>
            <a:r>
              <a:rPr lang="en-US" sz="2800" dirty="0" smtClean="0"/>
              <a:t>to </a:t>
            </a:r>
            <a:r>
              <a:rPr lang="en-US" sz="2800" dirty="0"/>
              <a:t>increase the burial expense allowance from $3,500 to $10,000 and to increase the number of weeks of death benefits payable for a compensable, work-related death from 400 to 500 weeks</a:t>
            </a:r>
            <a:r>
              <a:rPr lang="en-US" sz="2800" dirty="0" smtClean="0"/>
              <a:t>.</a:t>
            </a:r>
          </a:p>
          <a:p>
            <a:r>
              <a:rPr lang="en-US" sz="2800" dirty="0" smtClean="0"/>
              <a:t>This change applies to deaths occurring after July 1, 2011.</a:t>
            </a:r>
            <a:endParaRPr lang="en-US" sz="2800" dirty="0"/>
          </a:p>
        </p:txBody>
      </p:sp>
    </p:spTree>
    <p:extLst>
      <p:ext uri="{BB962C8B-B14F-4D97-AF65-F5344CB8AC3E}">
        <p14:creationId xmlns:p14="http://schemas.microsoft.com/office/powerpoint/2010/main" val="280669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Vocational Rehabilitation </a:t>
            </a:r>
          </a:p>
        </p:txBody>
      </p:sp>
      <p:sp>
        <p:nvSpPr>
          <p:cNvPr id="3" name="Content Placeholder 2"/>
          <p:cNvSpPr>
            <a:spLocks noGrp="1"/>
          </p:cNvSpPr>
          <p:nvPr>
            <p:ph idx="1"/>
          </p:nvPr>
        </p:nvSpPr>
        <p:spPr/>
        <p:txBody>
          <a:bodyPr/>
          <a:lstStyle/>
          <a:p>
            <a:r>
              <a:rPr lang="en-US" sz="2800" dirty="0"/>
              <a:t>One of the major compromises of the reform legislation involved the inclusion of a new </a:t>
            </a:r>
            <a:r>
              <a:rPr lang="en-US" sz="2800" dirty="0" smtClean="0"/>
              <a:t>§ </a:t>
            </a:r>
            <a:r>
              <a:rPr lang="en-US" sz="2800" dirty="0"/>
              <a:t>97-32.2 which deals exclusively with vocational rehabilitation.  </a:t>
            </a:r>
            <a:endParaRPr lang="en-US" sz="2800" dirty="0" smtClean="0"/>
          </a:p>
          <a:p>
            <a:pPr lvl="1"/>
            <a:r>
              <a:rPr lang="en-US" sz="2400" dirty="0" smtClean="0"/>
              <a:t>The </a:t>
            </a:r>
            <a:r>
              <a:rPr lang="en-US" sz="2400" dirty="0"/>
              <a:t>plaintiff’s bar was concerned that with the new 500-week cap on total disability benefits and with wages no longer being a factor in determining suitable employment, defendants would be inclined to place employees in low paying jobs and not provide vocational rehabilitation or job retraining.  </a:t>
            </a:r>
          </a:p>
        </p:txBody>
      </p:sp>
    </p:spTree>
    <p:extLst>
      <p:ext uri="{BB962C8B-B14F-4D97-AF65-F5344CB8AC3E}">
        <p14:creationId xmlns:p14="http://schemas.microsoft.com/office/powerpoint/2010/main" val="16494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Reform Legislation</a:t>
            </a:r>
            <a:endParaRPr lang="en-US" dirty="0"/>
          </a:p>
        </p:txBody>
      </p:sp>
      <p:sp>
        <p:nvSpPr>
          <p:cNvPr id="3" name="Content Placeholder 2"/>
          <p:cNvSpPr>
            <a:spLocks noGrp="1"/>
          </p:cNvSpPr>
          <p:nvPr>
            <p:ph idx="1"/>
          </p:nvPr>
        </p:nvSpPr>
        <p:spPr/>
        <p:txBody>
          <a:bodyPr/>
          <a:lstStyle/>
          <a:p>
            <a:r>
              <a:rPr lang="en-US" sz="3000" dirty="0"/>
              <a:t>On June ___, 2011, Governor Bev Perdue signed into law the landmark workers’ compensation reform legislation that was passed by the General Assembly on June 9, 2011. </a:t>
            </a:r>
            <a:endParaRPr lang="en-US" sz="3000" dirty="0" smtClean="0"/>
          </a:p>
          <a:p>
            <a:r>
              <a:rPr lang="en-US" sz="3000" dirty="0" smtClean="0"/>
              <a:t>The </a:t>
            </a:r>
            <a:r>
              <a:rPr lang="en-US" sz="3000" dirty="0"/>
              <a:t>final legislation represents </a:t>
            </a:r>
            <a:r>
              <a:rPr lang="en-US" sz="3000" dirty="0" smtClean="0"/>
              <a:t>a </a:t>
            </a:r>
            <a:r>
              <a:rPr lang="en-US" sz="3000" dirty="0"/>
              <a:t>dramatic improvement for </a:t>
            </a:r>
            <a:r>
              <a:rPr lang="en-US" sz="3000" dirty="0" smtClean="0"/>
              <a:t>employers and carriers in the law as it has existed and developed over the past 25 years since the Supreme Court’s decisions in </a:t>
            </a:r>
            <a:r>
              <a:rPr lang="en-US" sz="3000" i="1" dirty="0" smtClean="0"/>
              <a:t>Whitley</a:t>
            </a:r>
            <a:r>
              <a:rPr lang="en-US" sz="3000" dirty="0" smtClean="0"/>
              <a:t> and </a:t>
            </a:r>
            <a:r>
              <a:rPr lang="en-US" sz="3000" i="1" dirty="0" err="1" smtClean="0"/>
              <a:t>Gupton</a:t>
            </a:r>
            <a:r>
              <a:rPr lang="en-US" sz="3000" dirty="0" smtClean="0"/>
              <a:t>. </a:t>
            </a:r>
            <a:endParaRPr lang="en-US" sz="3000" dirty="0"/>
          </a:p>
        </p:txBody>
      </p:sp>
    </p:spTree>
    <p:extLst>
      <p:ext uri="{BB962C8B-B14F-4D97-AF65-F5344CB8AC3E}">
        <p14:creationId xmlns:p14="http://schemas.microsoft.com/office/powerpoint/2010/main" val="25952530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Vocational Rehabilitation</a:t>
            </a:r>
            <a:endParaRPr lang="en-US" dirty="0"/>
          </a:p>
        </p:txBody>
      </p:sp>
      <p:sp>
        <p:nvSpPr>
          <p:cNvPr id="3" name="Content Placeholder 2"/>
          <p:cNvSpPr>
            <a:spLocks noGrp="1"/>
          </p:cNvSpPr>
          <p:nvPr>
            <p:ph idx="1"/>
          </p:nvPr>
        </p:nvSpPr>
        <p:spPr>
          <a:xfrm>
            <a:off x="457200" y="1295400"/>
            <a:ext cx="8229600" cy="4835525"/>
          </a:xfrm>
        </p:spPr>
        <p:txBody>
          <a:bodyPr/>
          <a:lstStyle/>
          <a:p>
            <a:r>
              <a:rPr lang="en-US" sz="2800" dirty="0"/>
              <a:t>Therefore, a provision was included which states that “if the </a:t>
            </a:r>
            <a:r>
              <a:rPr lang="en-US" sz="2800" dirty="0" smtClean="0"/>
              <a:t>employee: </a:t>
            </a:r>
          </a:p>
          <a:p>
            <a:pPr lvl="1"/>
            <a:r>
              <a:rPr lang="en-US" sz="2400" dirty="0" smtClean="0"/>
              <a:t>(</a:t>
            </a:r>
            <a:r>
              <a:rPr lang="en-US" sz="2400" dirty="0"/>
              <a:t>i) has not returned to work or </a:t>
            </a:r>
            <a:endParaRPr lang="en-US" sz="2400" dirty="0" smtClean="0"/>
          </a:p>
          <a:p>
            <a:pPr lvl="1"/>
            <a:r>
              <a:rPr lang="en-US" sz="2400" dirty="0" smtClean="0"/>
              <a:t>(</a:t>
            </a:r>
            <a:r>
              <a:rPr lang="en-US" sz="2400" dirty="0"/>
              <a:t>ii) has returned to work earning less than </a:t>
            </a:r>
            <a:r>
              <a:rPr lang="en-US" sz="2400" dirty="0" smtClean="0"/>
              <a:t>75% of </a:t>
            </a:r>
            <a:r>
              <a:rPr lang="en-US" sz="2400" dirty="0"/>
              <a:t>the employee’s average weekly wages and is receiving benefits pursuant to </a:t>
            </a:r>
            <a:r>
              <a:rPr lang="en-US" sz="2400" dirty="0" err="1"/>
              <a:t>G.S</a:t>
            </a:r>
            <a:r>
              <a:rPr lang="en-US" sz="2400" dirty="0"/>
              <a:t>. </a:t>
            </a:r>
            <a:r>
              <a:rPr lang="en-US" sz="2400" dirty="0" smtClean="0"/>
              <a:t>§ 97-30</a:t>
            </a:r>
            <a:r>
              <a:rPr lang="en-US" sz="2400" dirty="0"/>
              <a:t>, </a:t>
            </a:r>
            <a:endParaRPr lang="en-US" sz="2400" dirty="0" smtClean="0"/>
          </a:p>
          <a:p>
            <a:pPr marL="457200" lvl="1" indent="0">
              <a:buNone/>
            </a:pPr>
            <a:r>
              <a:rPr lang="en-US" sz="2400" dirty="0" smtClean="0"/>
              <a:t>the </a:t>
            </a:r>
            <a:r>
              <a:rPr lang="en-US" sz="2400" dirty="0"/>
              <a:t>employee may request vocational rehabilitation services, including education and retraining in the North Carolina community college or university systems so long as the education and retraining are reasonably likely to substantially increase the employee’s wage-earning capacity following completion of the education or retraining program.” </a:t>
            </a:r>
          </a:p>
          <a:p>
            <a:endParaRPr lang="en-US" dirty="0"/>
          </a:p>
        </p:txBody>
      </p:sp>
    </p:spTree>
    <p:extLst>
      <p:ext uri="{BB962C8B-B14F-4D97-AF65-F5344CB8AC3E}">
        <p14:creationId xmlns:p14="http://schemas.microsoft.com/office/powerpoint/2010/main" val="389785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50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Settlements</a:t>
            </a:r>
            <a:endParaRPr lang="en-US" dirty="0"/>
          </a:p>
        </p:txBody>
      </p:sp>
      <p:sp>
        <p:nvSpPr>
          <p:cNvPr id="3" name="Content Placeholder 2"/>
          <p:cNvSpPr>
            <a:spLocks noGrp="1"/>
          </p:cNvSpPr>
          <p:nvPr>
            <p:ph idx="1"/>
          </p:nvPr>
        </p:nvSpPr>
        <p:spPr/>
        <p:txBody>
          <a:bodyPr/>
          <a:lstStyle/>
          <a:p>
            <a:r>
              <a:rPr lang="en-US" sz="2800" dirty="0" err="1"/>
              <a:t>N.C.G.S</a:t>
            </a:r>
            <a:r>
              <a:rPr lang="en-US" sz="2800" dirty="0"/>
              <a:t>. </a:t>
            </a:r>
            <a:r>
              <a:rPr lang="en-US" sz="2800" dirty="0" smtClean="0"/>
              <a:t>§ </a:t>
            </a:r>
            <a:r>
              <a:rPr lang="en-US" sz="2800" dirty="0"/>
              <a:t>97-17 has been amended to include a new provision that would permits parties to reach “a separate contemporaneous agreement resolving issues not covered by this Article.” </a:t>
            </a:r>
            <a:endParaRPr lang="en-US" sz="2800" dirty="0" smtClean="0"/>
          </a:p>
          <a:p>
            <a:pPr lvl="1"/>
            <a:r>
              <a:rPr lang="en-US" sz="2400" dirty="0" smtClean="0"/>
              <a:t>This </a:t>
            </a:r>
            <a:r>
              <a:rPr lang="en-US" sz="2400" dirty="0"/>
              <a:t>new section specifically addresses concerns raised by recent appellate decisions which invalidated workers’ compensation settlements because the parties had negotiated a resignation or global release at the same time. </a:t>
            </a:r>
            <a:endParaRPr lang="en-US" sz="2400" dirty="0" smtClean="0"/>
          </a:p>
          <a:p>
            <a:pPr lvl="1"/>
            <a:r>
              <a:rPr lang="en-US" sz="2400" dirty="0" smtClean="0"/>
              <a:t>Resignations or global releases still need to be separate documents from a clincher agreement.</a:t>
            </a:r>
            <a:endParaRPr lang="en-US" sz="2400" dirty="0"/>
          </a:p>
        </p:txBody>
      </p:sp>
    </p:spTree>
    <p:extLst>
      <p:ext uri="{BB962C8B-B14F-4D97-AF65-F5344CB8AC3E}">
        <p14:creationId xmlns:p14="http://schemas.microsoft.com/office/powerpoint/2010/main" val="100473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Commission</a:t>
            </a:r>
            <a:endParaRPr lang="en-US" dirty="0"/>
          </a:p>
        </p:txBody>
      </p:sp>
      <p:sp>
        <p:nvSpPr>
          <p:cNvPr id="3" name="Content Placeholder 2"/>
          <p:cNvSpPr>
            <a:spLocks noGrp="1"/>
          </p:cNvSpPr>
          <p:nvPr>
            <p:ph idx="1"/>
          </p:nvPr>
        </p:nvSpPr>
        <p:spPr/>
        <p:txBody>
          <a:bodyPr/>
          <a:lstStyle/>
          <a:p>
            <a:r>
              <a:rPr lang="en-US" sz="2800" dirty="0" smtClean="0"/>
              <a:t>The </a:t>
            </a:r>
            <a:r>
              <a:rPr lang="en-US" sz="2800" dirty="0"/>
              <a:t>Judicial Code of Conduct shall apply to Commissioners and Deputy Commissioners, and the number of Commissioners on the Full Commission will be reduced from 7 to 6.  </a:t>
            </a:r>
            <a:endParaRPr lang="en-US" sz="2800" dirty="0" smtClean="0"/>
          </a:p>
          <a:p>
            <a:r>
              <a:rPr lang="en-US" sz="2800" dirty="0" smtClean="0"/>
              <a:t>The </a:t>
            </a:r>
            <a:r>
              <a:rPr lang="en-US" sz="2800" dirty="0"/>
              <a:t>Commissioners will be subject to term limits of no more than 2 terms.  </a:t>
            </a:r>
            <a:endParaRPr lang="en-US" sz="2800" dirty="0" smtClean="0"/>
          </a:p>
          <a:p>
            <a:r>
              <a:rPr lang="en-US" sz="2800" dirty="0" smtClean="0"/>
              <a:t>The </a:t>
            </a:r>
            <a:r>
              <a:rPr lang="en-US" sz="2800" dirty="0"/>
              <a:t>Governor must nominate the Commissioners on or before March 1st and her nominations will be submitted to the General Assembly for approval of the House and Senate.  </a:t>
            </a:r>
            <a:endParaRPr lang="en-US" dirty="0"/>
          </a:p>
          <a:p>
            <a:endParaRPr lang="en-US" dirty="0"/>
          </a:p>
        </p:txBody>
      </p:sp>
    </p:spTree>
    <p:extLst>
      <p:ext uri="{BB962C8B-B14F-4D97-AF65-F5344CB8AC3E}">
        <p14:creationId xmlns:p14="http://schemas.microsoft.com/office/powerpoint/2010/main" val="317479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Provisions that Apply </a:t>
            </a:r>
            <a:br>
              <a:rPr lang="en-US" dirty="0" smtClean="0"/>
            </a:br>
            <a:r>
              <a:rPr lang="en-US" dirty="0" smtClean="0"/>
              <a:t>to Existing Claims</a:t>
            </a:r>
            <a:endParaRPr lang="en-US" dirty="0"/>
          </a:p>
        </p:txBody>
      </p:sp>
      <p:sp>
        <p:nvSpPr>
          <p:cNvPr id="3" name="Content Placeholder 2"/>
          <p:cNvSpPr>
            <a:spLocks noGrp="1"/>
          </p:cNvSpPr>
          <p:nvPr>
            <p:ph idx="1"/>
          </p:nvPr>
        </p:nvSpPr>
        <p:spPr>
          <a:xfrm>
            <a:off x="457200" y="1752600"/>
            <a:ext cx="8229600" cy="4378325"/>
          </a:xfrm>
        </p:spPr>
        <p:txBody>
          <a:bodyPr/>
          <a:lstStyle/>
          <a:p>
            <a:pPr lvl="1"/>
            <a:r>
              <a:rPr lang="en-US" sz="3200" dirty="0" smtClean="0"/>
              <a:t>Resignations and releases</a:t>
            </a:r>
          </a:p>
          <a:p>
            <a:pPr lvl="1"/>
            <a:r>
              <a:rPr lang="en-US" sz="3200" dirty="0" smtClean="0"/>
              <a:t>Medical treatment </a:t>
            </a:r>
          </a:p>
          <a:p>
            <a:pPr lvl="1"/>
            <a:r>
              <a:rPr lang="en-US" sz="3200" dirty="0" smtClean="0"/>
              <a:t>Communications </a:t>
            </a:r>
            <a:r>
              <a:rPr lang="en-US" sz="3200" dirty="0"/>
              <a:t>with </a:t>
            </a:r>
            <a:r>
              <a:rPr lang="en-US" sz="3200" dirty="0" smtClean="0"/>
              <a:t>doctors </a:t>
            </a:r>
          </a:p>
          <a:p>
            <a:pPr lvl="1"/>
            <a:r>
              <a:rPr lang="en-US" sz="3200" dirty="0" err="1" smtClean="0"/>
              <a:t>IME’s</a:t>
            </a:r>
            <a:r>
              <a:rPr lang="en-US" sz="3200" dirty="0" smtClean="0"/>
              <a:t> </a:t>
            </a:r>
          </a:p>
          <a:p>
            <a:pPr lvl="1"/>
            <a:r>
              <a:rPr lang="en-US" sz="3200" dirty="0" smtClean="0"/>
              <a:t>Reinstatement of benefits</a:t>
            </a:r>
          </a:p>
          <a:p>
            <a:pPr marL="457200" lvl="1" indent="0">
              <a:buNone/>
            </a:pPr>
            <a:r>
              <a:rPr lang="en-US" sz="3000" dirty="0" smtClean="0"/>
              <a:t>  </a:t>
            </a:r>
            <a:endParaRPr lang="en-US" sz="3000" dirty="0"/>
          </a:p>
        </p:txBody>
      </p:sp>
    </p:spTree>
    <p:extLst>
      <p:ext uri="{BB962C8B-B14F-4D97-AF65-F5344CB8AC3E}">
        <p14:creationId xmlns:p14="http://schemas.microsoft.com/office/powerpoint/2010/main" val="203516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Provisions that Apply to Claims Arising After July 1, 2011</a:t>
            </a:r>
            <a:endParaRPr lang="en-US" dirty="0"/>
          </a:p>
        </p:txBody>
      </p:sp>
      <p:sp>
        <p:nvSpPr>
          <p:cNvPr id="3" name="Content Placeholder 2"/>
          <p:cNvSpPr>
            <a:spLocks noGrp="1"/>
          </p:cNvSpPr>
          <p:nvPr>
            <p:ph idx="1"/>
          </p:nvPr>
        </p:nvSpPr>
        <p:spPr>
          <a:xfrm>
            <a:off x="457200" y="1752600"/>
            <a:ext cx="8229600" cy="4378325"/>
          </a:xfrm>
        </p:spPr>
        <p:txBody>
          <a:bodyPr/>
          <a:lstStyle/>
          <a:p>
            <a:pPr lvl="1"/>
            <a:r>
              <a:rPr lang="en-US" sz="3000" dirty="0" smtClean="0"/>
              <a:t>New definition of suitable </a:t>
            </a:r>
            <a:r>
              <a:rPr lang="en-US" sz="3000" dirty="0"/>
              <a:t>employment </a:t>
            </a:r>
            <a:r>
              <a:rPr lang="en-US" sz="3000" dirty="0" smtClean="0"/>
              <a:t> </a:t>
            </a:r>
          </a:p>
          <a:p>
            <a:pPr lvl="1"/>
            <a:r>
              <a:rPr lang="en-US" sz="3000" dirty="0" smtClean="0"/>
              <a:t>Cap </a:t>
            </a:r>
            <a:r>
              <a:rPr lang="en-US" sz="3000" dirty="0"/>
              <a:t>on total disability </a:t>
            </a:r>
            <a:r>
              <a:rPr lang="en-US" sz="3000" dirty="0" smtClean="0"/>
              <a:t>benefits and procedures related to requesting an extension</a:t>
            </a:r>
          </a:p>
          <a:p>
            <a:pPr lvl="1"/>
            <a:r>
              <a:rPr lang="en-US" sz="3000" dirty="0" smtClean="0"/>
              <a:t>Increased death benefits</a:t>
            </a:r>
          </a:p>
          <a:p>
            <a:pPr lvl="1"/>
            <a:r>
              <a:rPr lang="en-US" sz="3000" dirty="0" smtClean="0"/>
              <a:t>New </a:t>
            </a:r>
            <a:r>
              <a:rPr lang="en-US" sz="3000" dirty="0" err="1" smtClean="0"/>
              <a:t>TPD</a:t>
            </a:r>
            <a:r>
              <a:rPr lang="en-US" sz="3000" dirty="0" smtClean="0"/>
              <a:t>  cap</a:t>
            </a:r>
          </a:p>
          <a:p>
            <a:pPr lvl="1"/>
            <a:r>
              <a:rPr lang="en-US" sz="3000" dirty="0" smtClean="0"/>
              <a:t>Prescription requirement for attendant care</a:t>
            </a:r>
          </a:p>
          <a:p>
            <a:pPr lvl="1"/>
            <a:r>
              <a:rPr lang="en-US" sz="3000" i="1" dirty="0" smtClean="0"/>
              <a:t>Collins </a:t>
            </a:r>
            <a:r>
              <a:rPr lang="en-US" sz="3000" dirty="0" smtClean="0"/>
              <a:t>credit</a:t>
            </a:r>
            <a:endParaRPr lang="en-US" sz="3000" i="1" dirty="0" smtClean="0"/>
          </a:p>
        </p:txBody>
      </p:sp>
    </p:spTree>
    <p:extLst>
      <p:ext uri="{BB962C8B-B14F-4D97-AF65-F5344CB8AC3E}">
        <p14:creationId xmlns:p14="http://schemas.microsoft.com/office/powerpoint/2010/main" val="6994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www.TCDG.com</a:t>
            </a:r>
            <a:endParaRPr lang="en-US" dirty="0"/>
          </a:p>
        </p:txBody>
      </p:sp>
      <p:sp>
        <p:nvSpPr>
          <p:cNvPr id="3" name="Title 2"/>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976678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Suitable </a:t>
            </a:r>
            <a:r>
              <a:rPr lang="en-US" dirty="0" smtClean="0"/>
              <a:t>Employment:</a:t>
            </a:r>
            <a:br>
              <a:rPr lang="en-US" dirty="0" smtClean="0"/>
            </a:br>
            <a:r>
              <a:rPr lang="en-US" dirty="0" smtClean="0"/>
              <a:t> </a:t>
            </a:r>
            <a:r>
              <a:rPr lang="en-US" sz="4000" dirty="0"/>
              <a:t>Defined and Made Less Restrictive</a:t>
            </a:r>
          </a:p>
        </p:txBody>
      </p:sp>
      <p:sp>
        <p:nvSpPr>
          <p:cNvPr id="3" name="Content Placeholder 2"/>
          <p:cNvSpPr>
            <a:spLocks noGrp="1"/>
          </p:cNvSpPr>
          <p:nvPr>
            <p:ph idx="1"/>
          </p:nvPr>
        </p:nvSpPr>
        <p:spPr>
          <a:xfrm>
            <a:off x="457200" y="1905000"/>
            <a:ext cx="8229600" cy="4225925"/>
          </a:xfrm>
        </p:spPr>
        <p:txBody>
          <a:bodyPr/>
          <a:lstStyle/>
          <a:p>
            <a:r>
              <a:rPr lang="en-US" sz="3000" dirty="0" smtClean="0"/>
              <a:t>The definition section of the Act (</a:t>
            </a:r>
            <a:r>
              <a:rPr lang="en-US" sz="3000" dirty="0" err="1" smtClean="0"/>
              <a:t>N.C.G.S</a:t>
            </a:r>
            <a:r>
              <a:rPr lang="en-US" sz="3000" dirty="0"/>
              <a:t>. </a:t>
            </a:r>
            <a:r>
              <a:rPr lang="en-US" sz="3000" dirty="0" smtClean="0"/>
              <a:t>§ 97-2) </a:t>
            </a:r>
            <a:r>
              <a:rPr lang="en-US" sz="3000" dirty="0"/>
              <a:t>has been amended to add a new section that defines suitable employment in such a way that employers should find it easier to return injured workers to work, both before and after they reach </a:t>
            </a:r>
            <a:r>
              <a:rPr lang="en-US" sz="3000" dirty="0" smtClean="0"/>
              <a:t>maximum </a:t>
            </a:r>
            <a:r>
              <a:rPr lang="en-US" sz="3000" dirty="0"/>
              <a:t>medical improvement.  </a:t>
            </a:r>
          </a:p>
        </p:txBody>
      </p:sp>
    </p:spTree>
    <p:extLst>
      <p:ext uri="{BB962C8B-B14F-4D97-AF65-F5344CB8AC3E}">
        <p14:creationId xmlns:p14="http://schemas.microsoft.com/office/powerpoint/2010/main" val="77098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Suitable Employment:</a:t>
            </a:r>
            <a:br>
              <a:rPr lang="en-US" dirty="0" smtClean="0"/>
            </a:br>
            <a:r>
              <a:rPr lang="en-US" sz="4000" dirty="0" smtClean="0"/>
              <a:t>Before MMI</a:t>
            </a:r>
            <a:endParaRPr lang="en-US" dirty="0"/>
          </a:p>
        </p:txBody>
      </p:sp>
      <p:sp>
        <p:nvSpPr>
          <p:cNvPr id="3" name="Content Placeholder 2"/>
          <p:cNvSpPr>
            <a:spLocks noGrp="1"/>
          </p:cNvSpPr>
          <p:nvPr>
            <p:ph idx="1"/>
          </p:nvPr>
        </p:nvSpPr>
        <p:spPr/>
        <p:txBody>
          <a:bodyPr/>
          <a:lstStyle/>
          <a:p>
            <a:r>
              <a:rPr lang="en-US" dirty="0"/>
              <a:t>For those employees who have not yet reached maximum medical improvement, </a:t>
            </a:r>
            <a:r>
              <a:rPr lang="en-US" dirty="0" err="1"/>
              <a:t>N.C.G.S</a:t>
            </a:r>
            <a:r>
              <a:rPr lang="en-US" dirty="0"/>
              <a:t>. </a:t>
            </a:r>
            <a:r>
              <a:rPr lang="en-US" dirty="0" smtClean="0"/>
              <a:t>§ </a:t>
            </a:r>
            <a:r>
              <a:rPr lang="en-US" dirty="0"/>
              <a:t>97-2(22) defines suitable employment as any job that is within the employee’s work restrictions, including “rehabilitative or other noncompetitive employment </a:t>
            </a:r>
            <a:r>
              <a:rPr lang="en-US" i="1" dirty="0"/>
              <a:t>with the employer of injury </a:t>
            </a:r>
            <a:r>
              <a:rPr lang="en-US" dirty="0"/>
              <a:t>approved by the employee’s authorized health care provider</a:t>
            </a:r>
            <a:r>
              <a:rPr lang="en-US" dirty="0" smtClean="0"/>
              <a:t>.”</a:t>
            </a:r>
            <a:endParaRPr lang="en-US" dirty="0"/>
          </a:p>
        </p:txBody>
      </p:sp>
    </p:spTree>
    <p:extLst>
      <p:ext uri="{BB962C8B-B14F-4D97-AF65-F5344CB8AC3E}">
        <p14:creationId xmlns:p14="http://schemas.microsoft.com/office/powerpoint/2010/main" val="7504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Suitable Employment:</a:t>
            </a:r>
            <a:br>
              <a:rPr lang="en-US" dirty="0" smtClean="0"/>
            </a:br>
            <a:r>
              <a:rPr lang="en-US" sz="4000" dirty="0" smtClean="0"/>
              <a:t>After MMI</a:t>
            </a:r>
            <a:endParaRPr lang="en-US" dirty="0"/>
          </a:p>
        </p:txBody>
      </p:sp>
      <p:sp>
        <p:nvSpPr>
          <p:cNvPr id="3" name="Content Placeholder 2"/>
          <p:cNvSpPr>
            <a:spLocks noGrp="1"/>
          </p:cNvSpPr>
          <p:nvPr>
            <p:ph idx="1"/>
          </p:nvPr>
        </p:nvSpPr>
        <p:spPr/>
        <p:txBody>
          <a:bodyPr/>
          <a:lstStyle/>
          <a:p>
            <a:r>
              <a:rPr lang="en-US" dirty="0"/>
              <a:t>What will constitute suitable employment post-MMI has been defined as “employment that the employee is capable of performing considering the employee’s preexisting and injury-related physical and mental limitations, vocational skills, education, and experience and is located within a 50-mile radius of the employee’s residence . . . </a:t>
            </a:r>
            <a:r>
              <a:rPr lang="en-US" dirty="0" smtClean="0"/>
              <a:t>.”</a:t>
            </a:r>
            <a:endParaRPr lang="en-US" dirty="0"/>
          </a:p>
        </p:txBody>
      </p:sp>
    </p:spTree>
    <p:extLst>
      <p:ext uri="{BB962C8B-B14F-4D97-AF65-F5344CB8AC3E}">
        <p14:creationId xmlns:p14="http://schemas.microsoft.com/office/powerpoint/2010/main" val="23378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Suitable Employment:</a:t>
            </a:r>
            <a:br>
              <a:rPr lang="en-US" dirty="0" smtClean="0"/>
            </a:br>
            <a:r>
              <a:rPr lang="en-US" sz="4000" dirty="0" smtClean="0"/>
              <a:t>After MMI</a:t>
            </a:r>
            <a:endParaRPr lang="en-US" dirty="0"/>
          </a:p>
        </p:txBody>
      </p:sp>
      <p:sp>
        <p:nvSpPr>
          <p:cNvPr id="3" name="Content Placeholder 2"/>
          <p:cNvSpPr>
            <a:spLocks noGrp="1"/>
          </p:cNvSpPr>
          <p:nvPr>
            <p:ph idx="1"/>
          </p:nvPr>
        </p:nvSpPr>
        <p:spPr/>
        <p:txBody>
          <a:bodyPr/>
          <a:lstStyle/>
          <a:p>
            <a:r>
              <a:rPr lang="en-US" sz="2800" dirty="0"/>
              <a:t>Thus this new definition </a:t>
            </a:r>
            <a:r>
              <a:rPr lang="en-US" sz="2800" dirty="0" smtClean="0"/>
              <a:t>takes </a:t>
            </a:r>
            <a:r>
              <a:rPr lang="en-US" sz="2800" dirty="0"/>
              <a:t>wages out of the equation and would preclude an employee from refusing a job because it does not pay the same wages </a:t>
            </a:r>
            <a:r>
              <a:rPr lang="en-US" sz="2800" dirty="0" smtClean="0"/>
              <a:t>s/he </a:t>
            </a:r>
            <a:r>
              <a:rPr lang="en-US" sz="2800" dirty="0"/>
              <a:t>was earning at the time of the injury. </a:t>
            </a:r>
            <a:endParaRPr lang="en-US" sz="2800" dirty="0" smtClean="0"/>
          </a:p>
          <a:p>
            <a:pPr marL="0" indent="0">
              <a:buNone/>
            </a:pPr>
            <a:endParaRPr lang="en-US" sz="2800" dirty="0" smtClean="0"/>
          </a:p>
          <a:p>
            <a:r>
              <a:rPr lang="en-US" sz="2800" dirty="0" smtClean="0"/>
              <a:t>However</a:t>
            </a:r>
            <a:r>
              <a:rPr lang="en-US" sz="2800" dirty="0"/>
              <a:t>, under the wording of the statute, it would have to be a job that is actually offered to the employee, and therefore a labor market survey would not suffice. </a:t>
            </a:r>
          </a:p>
          <a:p>
            <a:endParaRPr lang="en-US" dirty="0"/>
          </a:p>
        </p:txBody>
      </p:sp>
    </p:spTree>
    <p:extLst>
      <p:ext uri="{BB962C8B-B14F-4D97-AF65-F5344CB8AC3E}">
        <p14:creationId xmlns:p14="http://schemas.microsoft.com/office/powerpoint/2010/main" val="381079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 on Total Disability Benefits </a:t>
            </a:r>
          </a:p>
        </p:txBody>
      </p:sp>
      <p:sp>
        <p:nvSpPr>
          <p:cNvPr id="3" name="Content Placeholder 2"/>
          <p:cNvSpPr>
            <a:spLocks noGrp="1"/>
          </p:cNvSpPr>
          <p:nvPr>
            <p:ph idx="1"/>
          </p:nvPr>
        </p:nvSpPr>
        <p:spPr>
          <a:xfrm>
            <a:off x="457200" y="1371600"/>
            <a:ext cx="8229600" cy="5181600"/>
          </a:xfrm>
        </p:spPr>
        <p:txBody>
          <a:bodyPr/>
          <a:lstStyle/>
          <a:p>
            <a:r>
              <a:rPr lang="en-US" sz="2700" dirty="0"/>
              <a:t>Perhaps the most significant change in the reform </a:t>
            </a:r>
            <a:r>
              <a:rPr lang="en-US" sz="2700" dirty="0" smtClean="0"/>
              <a:t>legislation.</a:t>
            </a:r>
          </a:p>
          <a:p>
            <a:r>
              <a:rPr lang="en-US" sz="2700" dirty="0" smtClean="0"/>
              <a:t>Places </a:t>
            </a:r>
            <a:r>
              <a:rPr lang="en-US" sz="2700" dirty="0"/>
              <a:t>a 500-week cap on most employees’ entitlement to total disability </a:t>
            </a:r>
            <a:r>
              <a:rPr lang="en-US" sz="2700" dirty="0" smtClean="0"/>
              <a:t>benefits. </a:t>
            </a:r>
          </a:p>
          <a:p>
            <a:r>
              <a:rPr lang="en-US" sz="2700" dirty="0" smtClean="0"/>
              <a:t>Restricts </a:t>
            </a:r>
            <a:r>
              <a:rPr lang="en-US" sz="2700" dirty="0"/>
              <a:t>permanent total disability benefits to those employees who suffer catastrophic injuries including spinal injury resulting in paralysis, certain severe brain or closed head injuries, second- or third-degree burns to 33% or more of the total body surface, or loss of both hands, both arms, both legs, both feet, both eyes, or any two thereof. </a:t>
            </a:r>
          </a:p>
        </p:txBody>
      </p:sp>
    </p:spTree>
    <p:extLst>
      <p:ext uri="{BB962C8B-B14F-4D97-AF65-F5344CB8AC3E}">
        <p14:creationId xmlns:p14="http://schemas.microsoft.com/office/powerpoint/2010/main" val="343661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50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on Total Disability Benefits</a:t>
            </a:r>
            <a:endParaRPr lang="en-US" dirty="0"/>
          </a:p>
        </p:txBody>
      </p:sp>
      <p:sp>
        <p:nvSpPr>
          <p:cNvPr id="3" name="Content Placeholder 2"/>
          <p:cNvSpPr>
            <a:spLocks noGrp="1"/>
          </p:cNvSpPr>
          <p:nvPr>
            <p:ph idx="1"/>
          </p:nvPr>
        </p:nvSpPr>
        <p:spPr/>
        <p:txBody>
          <a:bodyPr/>
          <a:lstStyle/>
          <a:p>
            <a:r>
              <a:rPr lang="en-US" sz="2700" dirty="0"/>
              <a:t>Employees who are not statutorily permanently and totally disabled will not be able to collect more than 500 weeks of total disability benefits </a:t>
            </a:r>
            <a:r>
              <a:rPr lang="en-US" sz="2700" dirty="0" smtClean="0"/>
              <a:t>unless </a:t>
            </a:r>
            <a:r>
              <a:rPr lang="en-US" sz="2700" dirty="0"/>
              <a:t>they are able to show by a </a:t>
            </a:r>
            <a:r>
              <a:rPr lang="en-US" sz="2700" dirty="0" smtClean="0"/>
              <a:t>preponderance </a:t>
            </a:r>
            <a:r>
              <a:rPr lang="en-US" sz="2700" dirty="0"/>
              <a:t>of the evidence that at the end of the 500 weeks </a:t>
            </a:r>
            <a:r>
              <a:rPr lang="en-US" sz="2700" dirty="0" smtClean="0"/>
              <a:t>they continue </a:t>
            </a:r>
            <a:r>
              <a:rPr lang="en-US" sz="2700" dirty="0"/>
              <a:t>to suffer “a total loss of wage earning </a:t>
            </a:r>
            <a:r>
              <a:rPr lang="en-US" sz="2700" dirty="0" smtClean="0"/>
              <a:t>capacity.” </a:t>
            </a:r>
            <a:r>
              <a:rPr lang="en-US" sz="2700" dirty="0"/>
              <a:t>in which case they are entitled to “extended compensation” in excess of 500 weeks from date of first disability.</a:t>
            </a:r>
            <a:r>
              <a:rPr lang="en-US" dirty="0"/>
              <a:t>  </a:t>
            </a:r>
            <a:endParaRPr lang="en-US" dirty="0" smtClean="0"/>
          </a:p>
          <a:p>
            <a:r>
              <a:rPr lang="en-US" sz="2700" dirty="0" smtClean="0"/>
              <a:t>500 weeks runs from date of first disability, not from date of injury.</a:t>
            </a:r>
          </a:p>
          <a:p>
            <a:endParaRPr lang="en-US" dirty="0"/>
          </a:p>
        </p:txBody>
      </p:sp>
    </p:spTree>
    <p:extLst>
      <p:ext uri="{BB962C8B-B14F-4D97-AF65-F5344CB8AC3E}">
        <p14:creationId xmlns:p14="http://schemas.microsoft.com/office/powerpoint/2010/main" val="160817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alance">
  <a:themeElements>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2430</Words>
  <Application>Microsoft Office PowerPoint</Application>
  <PresentationFormat>On-screen Show (4:3)</PresentationFormat>
  <Paragraphs>116</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Balance</vt:lpstr>
      <vt:lpstr>PowerPoint Presentation</vt:lpstr>
      <vt:lpstr>Workers’ Compensation Reform in  North Carolina:</vt:lpstr>
      <vt:lpstr>Major Reform Legislation</vt:lpstr>
      <vt:lpstr>Suitable Employment:  Defined and Made Less Restrictive</vt:lpstr>
      <vt:lpstr>Suitable Employment: Before MMI</vt:lpstr>
      <vt:lpstr>Suitable Employment: After MMI</vt:lpstr>
      <vt:lpstr>Suitable Employment: After MMI</vt:lpstr>
      <vt:lpstr>Cap on Total Disability Benefits </vt:lpstr>
      <vt:lpstr>Cap on Total Disability Benefits</vt:lpstr>
      <vt:lpstr>Cap on Total Disability Benefits</vt:lpstr>
      <vt:lpstr>Cap on Total Disability Benefits</vt:lpstr>
      <vt:lpstr>Election of Benefits</vt:lpstr>
      <vt:lpstr>Temporary Partial  Disability Benefits</vt:lpstr>
      <vt:lpstr>Willful Misrepresentations  While Applying for Work</vt:lpstr>
      <vt:lpstr>Willful Misrepresentations  While Applying for Work</vt:lpstr>
      <vt:lpstr>Change of Physician and Second Opinions</vt:lpstr>
      <vt:lpstr>Change of Physician and Second Opinions</vt:lpstr>
      <vt:lpstr>Change of Physician and Second Opinions</vt:lpstr>
      <vt:lpstr>Change of Physician and Second Opinions</vt:lpstr>
      <vt:lpstr>Employer IME’s and Second Opinions on Ratings</vt:lpstr>
      <vt:lpstr>Employer IME’s and Second Opinions on Ratings</vt:lpstr>
      <vt:lpstr>Employer IME’s and Second Opinions on Ratings</vt:lpstr>
      <vt:lpstr>Defendants’ Right to Communicate with Physicians</vt:lpstr>
      <vt:lpstr>Defendants’ Right to Communicate with Physicians</vt:lpstr>
      <vt:lpstr>Defendants’ Right to Communicate with Physicians</vt:lpstr>
      <vt:lpstr>Defendants’ Right to Communicate with Physicians</vt:lpstr>
      <vt:lpstr>Attendant Care</vt:lpstr>
      <vt:lpstr>Burial Expenses/Death Benefits</vt:lpstr>
      <vt:lpstr>Vocational Rehabilitation </vt:lpstr>
      <vt:lpstr>Vocational Rehabilitation</vt:lpstr>
      <vt:lpstr>Settlements</vt:lpstr>
      <vt:lpstr>The Commission</vt:lpstr>
      <vt:lpstr>Provisions that Apply  to Existing Claims</vt:lpstr>
      <vt:lpstr>Provisions that Apply to Claims Arising After July 1, 2011</vt:lpstr>
      <vt:lpstr>Questions?</vt:lpstr>
    </vt:vector>
  </TitlesOfParts>
  <Company>TCDG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Melissa Cleary</dc:creator>
  <cp:lastModifiedBy>Mari-Jo Hill</cp:lastModifiedBy>
  <cp:revision>14</cp:revision>
  <dcterms:created xsi:type="dcterms:W3CDTF">2010-07-06T16:18:07Z</dcterms:created>
  <dcterms:modified xsi:type="dcterms:W3CDTF">2011-09-08T20:10:12Z</dcterms:modified>
</cp:coreProperties>
</file>