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77" r:id="rId2"/>
    <p:sldId id="294" r:id="rId3"/>
    <p:sldId id="301" r:id="rId4"/>
    <p:sldId id="302" r:id="rId5"/>
    <p:sldId id="318" r:id="rId6"/>
    <p:sldId id="319" r:id="rId7"/>
    <p:sldId id="303" r:id="rId8"/>
    <p:sldId id="304" r:id="rId9"/>
    <p:sldId id="320" r:id="rId10"/>
    <p:sldId id="305" r:id="rId11"/>
    <p:sldId id="321" r:id="rId12"/>
    <p:sldId id="306" r:id="rId13"/>
    <p:sldId id="322" r:id="rId14"/>
    <p:sldId id="323" r:id="rId15"/>
    <p:sldId id="307" r:id="rId16"/>
    <p:sldId id="309" r:id="rId17"/>
    <p:sldId id="324" r:id="rId18"/>
    <p:sldId id="325" r:id="rId19"/>
    <p:sldId id="310" r:id="rId20"/>
    <p:sldId id="312" r:id="rId21"/>
    <p:sldId id="326" r:id="rId22"/>
    <p:sldId id="327" r:id="rId23"/>
    <p:sldId id="328" r:id="rId24"/>
    <p:sldId id="329" r:id="rId25"/>
    <p:sldId id="330" r:id="rId26"/>
    <p:sldId id="331" r:id="rId27"/>
    <p:sldId id="332" r:id="rId28"/>
    <p:sldId id="333" r:id="rId29"/>
    <p:sldId id="334" r:id="rId30"/>
    <p:sldId id="335" r:id="rId31"/>
    <p:sldId id="336" r:id="rId32"/>
    <p:sldId id="337" r:id="rId33"/>
    <p:sldId id="338" r:id="rId34"/>
    <p:sldId id="313" r:id="rId35"/>
    <p:sldId id="314" r:id="rId36"/>
    <p:sldId id="339" r:id="rId37"/>
    <p:sldId id="340" r:id="rId38"/>
    <p:sldId id="341" r:id="rId39"/>
    <p:sldId id="342" r:id="rId40"/>
    <p:sldId id="343" r:id="rId41"/>
    <p:sldId id="293" r:id="rId42"/>
    <p:sldId id="317" r:id="rId4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0B8"/>
    <a:srgbClr val="000000"/>
    <a:srgbClr val="00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6" autoAdjust="0"/>
    <p:restoredTop sz="94660"/>
  </p:normalViewPr>
  <p:slideViewPr>
    <p:cSldViewPr>
      <p:cViewPr varScale="1">
        <p:scale>
          <a:sx n="69" d="100"/>
          <a:sy n="69" d="100"/>
        </p:scale>
        <p:origin x="-52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1E587D01-68A5-456B-AAAE-82EF3C85C340}" type="datetimeFigureOut">
              <a:rPr lang="en-US" smtClean="0"/>
              <a:pPr/>
              <a:t>8/22/2011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FAA71637-E852-48B8-AFC8-3258710922A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mailto:daddison@hedrickgardner.com" TargetMode="External"/><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990600" y="152400"/>
            <a:ext cx="7543800" cy="584775"/>
          </a:xfrm>
          <a:prstGeom prst="rect">
            <a:avLst/>
          </a:prstGeom>
          <a:noFill/>
        </p:spPr>
        <p:txBody>
          <a:bodyPr wrap="square" rtlCol="0">
            <a:spAutoFit/>
          </a:bodyPr>
          <a:lstStyle/>
          <a:p>
            <a:r>
              <a:rPr lang="en-US" sz="3200" dirty="0" smtClean="0">
                <a:solidFill>
                  <a:schemeClr val="bg1"/>
                </a:solidFill>
              </a:rPr>
              <a:t>Hedrick Gardner Kincheloe &amp; Garofalo, LLP</a:t>
            </a:r>
            <a:endParaRPr lang="en-US" sz="3200" dirty="0">
              <a:solidFill>
                <a:schemeClr val="bg1"/>
              </a:solidFill>
            </a:endParaRPr>
          </a:p>
        </p:txBody>
      </p:sp>
      <p:cxnSp>
        <p:nvCxnSpPr>
          <p:cNvPr id="17" name="Straight Connector 16"/>
          <p:cNvCxnSpPr/>
          <p:nvPr/>
        </p:nvCxnSpPr>
        <p:spPr>
          <a:xfrm>
            <a:off x="381000" y="609600"/>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609600" y="1349514"/>
            <a:ext cx="8020144" cy="1323439"/>
          </a:xfrm>
          <a:prstGeom prst="rect">
            <a:avLst/>
          </a:prstGeom>
        </p:spPr>
        <p:txBody>
          <a:bodyPr wrap="square">
            <a:spAutoFit/>
          </a:bodyPr>
          <a:lstStyle/>
          <a:p>
            <a:pPr algn="ctr"/>
            <a:r>
              <a:rPr lang="en-US" sz="4000" dirty="0" smtClean="0"/>
              <a:t>SC Workers’ Compensation Legislative Case Law Updates</a:t>
            </a:r>
            <a:endParaRPr lang="en-US" sz="4000" dirty="0"/>
          </a:p>
        </p:txBody>
      </p:sp>
      <p:sp>
        <p:nvSpPr>
          <p:cNvPr id="18" name="TextBox 17"/>
          <p:cNvSpPr txBox="1"/>
          <p:nvPr/>
        </p:nvSpPr>
        <p:spPr>
          <a:xfrm>
            <a:off x="1981200" y="2971800"/>
            <a:ext cx="5334000" cy="1200329"/>
          </a:xfrm>
          <a:prstGeom prst="rect">
            <a:avLst/>
          </a:prstGeom>
          <a:noFill/>
        </p:spPr>
        <p:txBody>
          <a:bodyPr wrap="square" rtlCol="0">
            <a:spAutoFit/>
          </a:bodyPr>
          <a:lstStyle/>
          <a:p>
            <a:pPr algn="ctr"/>
            <a:r>
              <a:rPr lang="en-US" sz="2400" dirty="0" smtClean="0"/>
              <a:t>Presented by: </a:t>
            </a:r>
          </a:p>
          <a:p>
            <a:pPr algn="ctr"/>
            <a:endParaRPr lang="en-US" sz="1200" dirty="0" smtClean="0"/>
          </a:p>
          <a:p>
            <a:pPr algn="ctr"/>
            <a:r>
              <a:rPr lang="en-US" dirty="0" smtClean="0"/>
              <a:t>Dan Addison</a:t>
            </a:r>
          </a:p>
          <a:p>
            <a:pPr algn="ctr"/>
            <a:endParaRPr lang="en-US" dirty="0" smtClean="0"/>
          </a:p>
        </p:txBody>
      </p:sp>
      <p:sp>
        <p:nvSpPr>
          <p:cNvPr id="12" name="TextBox 11"/>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3" name="Picture 12"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4" name="Rectangle 13"/>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5" name="Rectangle 14"/>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990600" y="152400"/>
            <a:ext cx="7543800" cy="584775"/>
          </a:xfrm>
          <a:prstGeom prst="rect">
            <a:avLst/>
          </a:prstGeom>
          <a:noFill/>
        </p:spPr>
        <p:txBody>
          <a:bodyPr wrap="square" rtlCol="0">
            <a:spAutoFit/>
          </a:bodyPr>
          <a:lstStyle/>
          <a:p>
            <a:r>
              <a:rPr lang="en-US" sz="3200" dirty="0" smtClean="0">
                <a:solidFill>
                  <a:schemeClr val="bg1"/>
                </a:solidFill>
              </a:rPr>
              <a:t>Hedrick Gardner Kincheloe &amp; Garofalo, LLP</a:t>
            </a:r>
            <a:endParaRPr lang="en-US" sz="3200" dirty="0">
              <a:solidFill>
                <a:schemeClr val="bg1"/>
              </a:solidFill>
            </a:endParaRPr>
          </a:p>
        </p:txBody>
      </p:sp>
      <p:cxnSp>
        <p:nvCxnSpPr>
          <p:cNvPr id="12" name="Straight Connector 11"/>
          <p:cNvCxnSpPr/>
          <p:nvPr/>
        </p:nvCxnSpPr>
        <p:spPr>
          <a:xfrm>
            <a:off x="381000" y="838200"/>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971800" y="2133600"/>
            <a:ext cx="3657600" cy="1723549"/>
          </a:xfrm>
          <a:prstGeom prst="rect">
            <a:avLst/>
          </a:prstGeom>
          <a:noFill/>
        </p:spPr>
        <p:txBody>
          <a:bodyPr wrap="square" rtlCol="0">
            <a:spAutoFit/>
          </a:bodyPr>
          <a:lstStyle/>
          <a:p>
            <a:pPr lvl="1" indent="-457200"/>
            <a:r>
              <a:rPr lang="en-US" sz="4000" dirty="0" smtClean="0">
                <a:solidFill>
                  <a:schemeClr val="tx1">
                    <a:lumMod val="75000"/>
                    <a:lumOff val="25000"/>
                  </a:schemeClr>
                </a:solidFill>
              </a:rPr>
              <a:t>Idiopathic Falls</a:t>
            </a:r>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048000" y="304800"/>
            <a:ext cx="5943600" cy="492443"/>
          </a:xfrm>
          <a:prstGeom prst="rect">
            <a:avLst/>
          </a:prstGeom>
          <a:noFill/>
        </p:spPr>
        <p:txBody>
          <a:bodyPr wrap="square" rtlCol="0">
            <a:spAutoFit/>
          </a:bodyPr>
          <a:lstStyle/>
          <a:p>
            <a:r>
              <a:rPr lang="en-US" sz="2600" dirty="0" smtClean="0"/>
              <a:t>Idiopathic Falls in SC</a:t>
            </a:r>
            <a:endParaRPr lang="en-US" dirty="0"/>
          </a:p>
        </p:txBody>
      </p:sp>
      <p:cxnSp>
        <p:nvCxnSpPr>
          <p:cNvPr id="12" name="Straight Connector 11"/>
          <p:cNvCxnSpPr/>
          <p:nvPr/>
        </p:nvCxnSpPr>
        <p:spPr>
          <a:xfrm>
            <a:off x="381000" y="838200"/>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10" name="TextBox 9"/>
          <p:cNvSpPr txBox="1"/>
          <p:nvPr/>
        </p:nvSpPr>
        <p:spPr>
          <a:xfrm>
            <a:off x="304800" y="914400"/>
            <a:ext cx="8305800" cy="5909310"/>
          </a:xfrm>
          <a:prstGeom prst="rect">
            <a:avLst/>
          </a:prstGeom>
          <a:noFill/>
        </p:spPr>
        <p:txBody>
          <a:bodyPr wrap="square" rtlCol="0">
            <a:spAutoFit/>
          </a:bodyPr>
          <a:lstStyle/>
          <a:p>
            <a:pPr marL="342900" indent="-342900">
              <a:buFont typeface="+mj-lt"/>
              <a:buAutoNum type="arabicPeriod"/>
            </a:pPr>
            <a:r>
              <a:rPr lang="en-US" sz="2200" dirty="0" smtClean="0">
                <a:solidFill>
                  <a:schemeClr val="tx1">
                    <a:lumMod val="75000"/>
                    <a:lumOff val="25000"/>
                  </a:schemeClr>
                </a:solidFill>
              </a:rPr>
              <a:t>Like in N.C., an employer can sometimes successfully defend a claim for a slip and fall based on the fact that the fall was “idiopathic” and did not arise out of the claimant’s employment.</a:t>
            </a:r>
          </a:p>
          <a:p>
            <a:pPr marL="342900" indent="-342900">
              <a:buFont typeface="+mj-lt"/>
              <a:buAutoNum type="arabicPeriod"/>
            </a:pPr>
            <a:r>
              <a:rPr lang="en-US" sz="2200" dirty="0" smtClean="0">
                <a:solidFill>
                  <a:schemeClr val="tx1">
                    <a:lumMod val="75000"/>
                    <a:lumOff val="25000"/>
                  </a:schemeClr>
                </a:solidFill>
              </a:rPr>
              <a:t>The idiopathic fall defense is likely to succeed where an employee suffers an idiopathic fall while standing on a level surface and in the course of the fall hits no machinery, furniture, or other objects that would contribute to the effect of the fall.  </a:t>
            </a:r>
            <a:r>
              <a:rPr lang="en-US" sz="2200" i="1" dirty="0" smtClean="0">
                <a:solidFill>
                  <a:schemeClr val="tx1">
                    <a:lumMod val="75000"/>
                    <a:lumOff val="25000"/>
                  </a:schemeClr>
                </a:solidFill>
              </a:rPr>
              <a:t>See Crosby v. Wal-Mart Stores, Inc.</a:t>
            </a:r>
            <a:r>
              <a:rPr lang="en-US" sz="2200" dirty="0" smtClean="0">
                <a:solidFill>
                  <a:schemeClr val="tx1">
                    <a:lumMod val="75000"/>
                    <a:lumOff val="25000"/>
                  </a:schemeClr>
                </a:solidFill>
              </a:rPr>
              <a:t>, 330 S.C. 489, 499 S.E.2d 253 (1998)</a:t>
            </a:r>
          </a:p>
          <a:p>
            <a:pPr marL="1428750" lvl="2" indent="-514350">
              <a:buFont typeface="+mj-lt"/>
              <a:buAutoNum type="romanLcPeriod"/>
            </a:pPr>
            <a:r>
              <a:rPr lang="en-US" sz="2000" dirty="0" smtClean="0">
                <a:solidFill>
                  <a:schemeClr val="tx1">
                    <a:lumMod val="75000"/>
                    <a:lumOff val="25000"/>
                  </a:schemeClr>
                </a:solidFill>
              </a:rPr>
              <a:t>The claimant in </a:t>
            </a:r>
            <a:r>
              <a:rPr lang="en-US" sz="2000" i="1" dirty="0" smtClean="0">
                <a:solidFill>
                  <a:schemeClr val="tx1">
                    <a:lumMod val="75000"/>
                    <a:lumOff val="25000"/>
                  </a:schemeClr>
                </a:solidFill>
              </a:rPr>
              <a:t>Crosby</a:t>
            </a:r>
            <a:r>
              <a:rPr lang="en-US" sz="2000" dirty="0" smtClean="0">
                <a:solidFill>
                  <a:schemeClr val="tx1">
                    <a:lumMod val="75000"/>
                    <a:lumOff val="25000"/>
                  </a:schemeClr>
                </a:solidFill>
              </a:rPr>
              <a:t> fell on a level-floor despite the absence of any liquid or debris and could not conclusively suggest a reason as to why she fell.  Wal-Mart denied the claim, arguing that employee’s statement to a witness that her “hip or leg just gave out” precluded the injury from arising out of or in the course of employment.</a:t>
            </a:r>
          </a:p>
          <a:p>
            <a:pPr marL="457200" indent="-457200">
              <a:buFont typeface="+mj-lt"/>
              <a:buAutoNum type="arabicPeriod"/>
            </a:pPr>
            <a:endParaRPr lang="en-US" sz="2400" dirty="0" smtClean="0"/>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895600" y="304800"/>
            <a:ext cx="5943600" cy="492443"/>
          </a:xfrm>
          <a:prstGeom prst="rect">
            <a:avLst/>
          </a:prstGeom>
          <a:noFill/>
        </p:spPr>
        <p:txBody>
          <a:bodyPr wrap="square" rtlCol="0">
            <a:spAutoFit/>
          </a:bodyPr>
          <a:lstStyle/>
          <a:p>
            <a:r>
              <a:rPr lang="en-US" sz="2600" dirty="0" smtClean="0"/>
              <a:t>Idiopathic Falls in SC </a:t>
            </a:r>
            <a:r>
              <a:rPr lang="en-US" dirty="0" smtClean="0"/>
              <a:t>(cont.)</a:t>
            </a:r>
            <a:endParaRPr lang="en-US" dirty="0"/>
          </a:p>
        </p:txBody>
      </p:sp>
      <p:cxnSp>
        <p:nvCxnSpPr>
          <p:cNvPr id="12" name="Straight Connector 11"/>
          <p:cNvCxnSpPr/>
          <p:nvPr/>
        </p:nvCxnSpPr>
        <p:spPr>
          <a:xfrm>
            <a:off x="381000" y="838200"/>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10" name="TextBox 9"/>
          <p:cNvSpPr txBox="1"/>
          <p:nvPr/>
        </p:nvSpPr>
        <p:spPr>
          <a:xfrm>
            <a:off x="304800" y="955640"/>
            <a:ext cx="8458200" cy="6578724"/>
          </a:xfrm>
          <a:prstGeom prst="rect">
            <a:avLst/>
          </a:prstGeom>
          <a:noFill/>
        </p:spPr>
        <p:txBody>
          <a:bodyPr wrap="square" rtlCol="0">
            <a:spAutoFit/>
          </a:bodyPr>
          <a:lstStyle/>
          <a:p>
            <a:pPr marL="1428750" lvl="2" indent="-514350">
              <a:buFont typeface="+mj-lt"/>
              <a:buAutoNum type="romanLcPeriod" startAt="2"/>
            </a:pPr>
            <a:r>
              <a:rPr lang="en-US" sz="1900" dirty="0" smtClean="0">
                <a:solidFill>
                  <a:schemeClr val="tx1">
                    <a:lumMod val="75000"/>
                    <a:lumOff val="25000"/>
                  </a:schemeClr>
                </a:solidFill>
              </a:rPr>
              <a:t>On remand from an initial decision, the commissioner concluded that claimant’s employment conditions did not present any special hazard and there was no proximate cause for her fall.  Claimant appealed, arguing that the commission confused an unexplained fall case with an idiopathic fall case.</a:t>
            </a:r>
          </a:p>
          <a:p>
            <a:pPr marL="1428750" lvl="2" indent="-514350">
              <a:buFont typeface="+mj-lt"/>
              <a:buAutoNum type="romanLcPeriod" startAt="2"/>
            </a:pPr>
            <a:r>
              <a:rPr lang="en-US" sz="1900" dirty="0" smtClean="0">
                <a:solidFill>
                  <a:schemeClr val="tx1">
                    <a:lumMod val="75000"/>
                    <a:lumOff val="25000"/>
                  </a:schemeClr>
                </a:solidFill>
              </a:rPr>
              <a:t>Because the claimant bears the burden of showing that the accident arose out of the course of employment and she could not offer any explanation for the fall, the absence of medical evidence of an internal breakdown did not preclude the finding of an idiopathic fall when claimant fell on a level surface without any liquid or debris in the area to proximately cause the fall.</a:t>
            </a:r>
          </a:p>
          <a:p>
            <a:pPr marL="1428750" lvl="2" indent="-514350">
              <a:buFont typeface="+mj-lt"/>
              <a:buAutoNum type="romanLcPeriod" startAt="2"/>
            </a:pPr>
            <a:r>
              <a:rPr lang="en-US" sz="1900" dirty="0" smtClean="0">
                <a:solidFill>
                  <a:schemeClr val="tx1">
                    <a:lumMod val="75000"/>
                    <a:lumOff val="25000"/>
                  </a:schemeClr>
                </a:solidFill>
              </a:rPr>
              <a:t>South Carolina courts generally award compensation for falls that are unexplained and unwitnessed.  However, where there is an apparent lack of work connection and the implication of a pre-existing condition (e.g. a statement that “my leg gave out”), courts may deny compensation when the claimant fails to demonstrate that the injury arose out of her employment.</a:t>
            </a:r>
          </a:p>
          <a:p>
            <a:pPr marL="457200" indent="-457200">
              <a:buFont typeface="+mj-lt"/>
              <a:buAutoNum type="arabicPeriod"/>
            </a:pPr>
            <a:endParaRPr lang="en-US" sz="2400" dirty="0" smtClean="0"/>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a:off x="381000" y="684212"/>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10" name="TextBox 9"/>
          <p:cNvSpPr txBox="1"/>
          <p:nvPr/>
        </p:nvSpPr>
        <p:spPr>
          <a:xfrm>
            <a:off x="304800" y="773460"/>
            <a:ext cx="8458200" cy="6694140"/>
          </a:xfrm>
          <a:prstGeom prst="rect">
            <a:avLst/>
          </a:prstGeom>
          <a:noFill/>
        </p:spPr>
        <p:txBody>
          <a:bodyPr wrap="square" rtlCol="0">
            <a:spAutoFit/>
          </a:bodyPr>
          <a:lstStyle/>
          <a:p>
            <a:pPr marL="800100" lvl="1" indent="-342900">
              <a:buFont typeface="+mj-lt"/>
              <a:buAutoNum type="alphaLcPeriod"/>
            </a:pPr>
            <a:r>
              <a:rPr lang="en-US" sz="2200" i="1" dirty="0" smtClean="0"/>
              <a:t>Hampton v. Hunt Assisted Living, LLC</a:t>
            </a:r>
            <a:r>
              <a:rPr lang="en-US" sz="2200" dirty="0" smtClean="0"/>
              <a:t>, No. 2008-UP_630 (S.C. App. Nov. 12, 2008) (unpublished).</a:t>
            </a:r>
          </a:p>
          <a:p>
            <a:pPr marL="1314450" lvl="2" indent="-400050">
              <a:buFont typeface="+mj-lt"/>
              <a:buAutoNum type="romanLcPeriod"/>
            </a:pPr>
            <a:r>
              <a:rPr lang="en-US" sz="1900" dirty="0" smtClean="0"/>
              <a:t>Under </a:t>
            </a:r>
            <a:r>
              <a:rPr lang="en-US" sz="1900" i="1" dirty="0" smtClean="0"/>
              <a:t>Crosby</a:t>
            </a:r>
            <a:r>
              <a:rPr lang="en-US" sz="1900" dirty="0" smtClean="0"/>
              <a:t>, South Carolina courts will not award compensation for an unexplained fall when circumstances suggest an internal breakdown and the claimant fails to present evidence that the fall arose out of employment.</a:t>
            </a:r>
          </a:p>
          <a:p>
            <a:pPr marL="800100" lvl="1" indent="-342900">
              <a:buFont typeface="+mj-lt"/>
              <a:buAutoNum type="alphaLcPeriod"/>
            </a:pPr>
            <a:r>
              <a:rPr lang="en-US" sz="2200" i="1" dirty="0" smtClean="0"/>
              <a:t>Dunson v. Alex Lee, Inc.</a:t>
            </a:r>
            <a:r>
              <a:rPr lang="en-US" sz="2200" dirty="0" smtClean="0"/>
              <a:t>, No. 2011-UP-038 (S.C. App. Feb. 1, 2011)</a:t>
            </a:r>
            <a:r>
              <a:rPr lang="en-US" sz="2200" i="1" dirty="0" smtClean="0"/>
              <a:t> </a:t>
            </a:r>
            <a:r>
              <a:rPr lang="en-US" sz="2200" dirty="0" smtClean="0"/>
              <a:t>(unpublished).</a:t>
            </a:r>
          </a:p>
          <a:p>
            <a:pPr marL="1428750" lvl="2" indent="-514350">
              <a:buFont typeface="+mj-lt"/>
              <a:buAutoNum type="romanLcPeriod"/>
            </a:pPr>
            <a:r>
              <a:rPr lang="en-US" sz="1900" dirty="0" smtClean="0"/>
              <a:t>Claimant has the burden to prove that an injury was not idiopathic or due to a pre-existing breakdown in the claimant’s body not related to employment.</a:t>
            </a:r>
          </a:p>
          <a:p>
            <a:pPr marL="1428750" lvl="2" indent="-514350">
              <a:buFont typeface="+mj-lt"/>
              <a:buAutoNum type="romanLcPeriod"/>
            </a:pPr>
            <a:r>
              <a:rPr lang="en-US" sz="1900" dirty="0" smtClean="0"/>
              <a:t>In </a:t>
            </a:r>
            <a:r>
              <a:rPr lang="en-US" sz="1900" i="1" dirty="0" smtClean="0"/>
              <a:t>Dunson</a:t>
            </a:r>
            <a:r>
              <a:rPr lang="en-US" sz="1900" dirty="0" smtClean="0"/>
              <a:t>, the Court of Appeals found substantial evidence that the claimant did not suffer an idiopathic fall after reviewing claimant’s statement to the adjuster that his knee did not give way and medical testimony that the character of claimant’s injury did not suggest that the fall resulted from a pre-existing breakdown of the knee.</a:t>
            </a:r>
          </a:p>
          <a:p>
            <a:pPr marL="457200" indent="-457200">
              <a:buFont typeface="+mj-lt"/>
              <a:buAutoNum type="arabicPeriod"/>
            </a:pPr>
            <a:endParaRPr lang="en-US" sz="2400" dirty="0" smtClean="0"/>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
        <p:nvSpPr>
          <p:cNvPr id="9" name="TextBox 8"/>
          <p:cNvSpPr txBox="1"/>
          <p:nvPr/>
        </p:nvSpPr>
        <p:spPr>
          <a:xfrm>
            <a:off x="2895600" y="228600"/>
            <a:ext cx="5943600" cy="492443"/>
          </a:xfrm>
          <a:prstGeom prst="rect">
            <a:avLst/>
          </a:prstGeom>
          <a:noFill/>
        </p:spPr>
        <p:txBody>
          <a:bodyPr wrap="square" rtlCol="0">
            <a:spAutoFit/>
          </a:bodyPr>
          <a:lstStyle/>
          <a:p>
            <a:r>
              <a:rPr lang="en-US" sz="2600" dirty="0" smtClean="0"/>
              <a:t>Idiopathic Falls in SC </a:t>
            </a:r>
            <a:r>
              <a:rPr lang="en-US" dirty="0" smtClean="0"/>
              <a:t>(cont.)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a:off x="381000" y="838200"/>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10" name="TextBox 9"/>
          <p:cNvSpPr txBox="1"/>
          <p:nvPr/>
        </p:nvSpPr>
        <p:spPr>
          <a:xfrm>
            <a:off x="304800" y="954881"/>
            <a:ext cx="8610600" cy="4062651"/>
          </a:xfrm>
          <a:prstGeom prst="rect">
            <a:avLst/>
          </a:prstGeom>
          <a:noFill/>
        </p:spPr>
        <p:txBody>
          <a:bodyPr wrap="square" rtlCol="0">
            <a:spAutoFit/>
          </a:bodyPr>
          <a:lstStyle/>
          <a:p>
            <a:pPr marL="457200" indent="-457200"/>
            <a:r>
              <a:rPr lang="en-US" sz="2400" dirty="0" smtClean="0">
                <a:solidFill>
                  <a:schemeClr val="tx1">
                    <a:lumMod val="75000"/>
                    <a:lumOff val="25000"/>
                  </a:schemeClr>
                </a:solidFill>
              </a:rPr>
              <a:t>***Long story short, this defense will usually only hold up where we have a statement from the employee that her leg “gave out” or something similar and where the injuries resulting from the fall were not exacerbated by something related to the claimant’s employment…for instance, the employee fell onto a normal carpeted floor as opposed to striking her leg on a piece of machinery.</a:t>
            </a:r>
          </a:p>
          <a:p>
            <a:pPr marL="457200" indent="-457200">
              <a:buFont typeface="+mj-lt"/>
              <a:buAutoNum type="arabicPeriod"/>
            </a:pPr>
            <a:endParaRPr lang="en-US" sz="2400" dirty="0" smtClean="0"/>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
        <p:nvSpPr>
          <p:cNvPr id="9" name="TextBox 8"/>
          <p:cNvSpPr txBox="1"/>
          <p:nvPr/>
        </p:nvSpPr>
        <p:spPr>
          <a:xfrm>
            <a:off x="2895600" y="304800"/>
            <a:ext cx="5943600" cy="492443"/>
          </a:xfrm>
          <a:prstGeom prst="rect">
            <a:avLst/>
          </a:prstGeom>
          <a:noFill/>
        </p:spPr>
        <p:txBody>
          <a:bodyPr wrap="square" rtlCol="0">
            <a:spAutoFit/>
          </a:bodyPr>
          <a:lstStyle/>
          <a:p>
            <a:r>
              <a:rPr lang="en-US" sz="2600" dirty="0" smtClean="0"/>
              <a:t>Idiopathic Falls in SC </a:t>
            </a:r>
            <a:r>
              <a:rPr lang="en-US" dirty="0" smtClean="0"/>
              <a:t>(cont.)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990600" y="152400"/>
            <a:ext cx="7543800" cy="584775"/>
          </a:xfrm>
          <a:prstGeom prst="rect">
            <a:avLst/>
          </a:prstGeom>
          <a:noFill/>
        </p:spPr>
        <p:txBody>
          <a:bodyPr wrap="square" rtlCol="0">
            <a:spAutoFit/>
          </a:bodyPr>
          <a:lstStyle/>
          <a:p>
            <a:r>
              <a:rPr lang="en-US" sz="3200" dirty="0" smtClean="0">
                <a:solidFill>
                  <a:schemeClr val="bg1"/>
                </a:solidFill>
              </a:rPr>
              <a:t>Hedrick Gardner Kincheloe &amp; Garofalo, LLP</a:t>
            </a:r>
            <a:endParaRPr lang="en-US" sz="3200" dirty="0">
              <a:solidFill>
                <a:schemeClr val="bg1"/>
              </a:solidFill>
            </a:endParaRPr>
          </a:p>
        </p:txBody>
      </p:sp>
      <p:cxnSp>
        <p:nvCxnSpPr>
          <p:cNvPr id="12" name="Straight Connector 11"/>
          <p:cNvCxnSpPr/>
          <p:nvPr/>
        </p:nvCxnSpPr>
        <p:spPr>
          <a:xfrm>
            <a:off x="381000" y="838200"/>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819400" y="2057400"/>
            <a:ext cx="3657600" cy="1723549"/>
          </a:xfrm>
          <a:prstGeom prst="rect">
            <a:avLst/>
          </a:prstGeom>
          <a:noFill/>
        </p:spPr>
        <p:txBody>
          <a:bodyPr wrap="square" rtlCol="0">
            <a:spAutoFit/>
          </a:bodyPr>
          <a:lstStyle/>
          <a:p>
            <a:pPr lvl="1" indent="-457200"/>
            <a:r>
              <a:rPr lang="en-US" sz="4000" dirty="0" smtClean="0">
                <a:solidFill>
                  <a:schemeClr val="tx1">
                    <a:lumMod val="75000"/>
                    <a:lumOff val="25000"/>
                  </a:schemeClr>
                </a:solidFill>
              </a:rPr>
              <a:t>Stress Claims</a:t>
            </a:r>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048000" y="304800"/>
            <a:ext cx="3505200" cy="492443"/>
          </a:xfrm>
          <a:prstGeom prst="rect">
            <a:avLst/>
          </a:prstGeom>
          <a:noFill/>
        </p:spPr>
        <p:txBody>
          <a:bodyPr wrap="square" rtlCol="0">
            <a:spAutoFit/>
          </a:bodyPr>
          <a:lstStyle/>
          <a:p>
            <a:r>
              <a:rPr lang="en-US" sz="2600" dirty="0" smtClean="0"/>
              <a:t>Stress Claims in SC</a:t>
            </a:r>
            <a:endParaRPr lang="en-US" dirty="0"/>
          </a:p>
        </p:txBody>
      </p:sp>
      <p:cxnSp>
        <p:nvCxnSpPr>
          <p:cNvPr id="12" name="Straight Connector 11"/>
          <p:cNvCxnSpPr/>
          <p:nvPr/>
        </p:nvCxnSpPr>
        <p:spPr>
          <a:xfrm>
            <a:off x="381000" y="838200"/>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10" name="TextBox 9"/>
          <p:cNvSpPr txBox="1"/>
          <p:nvPr/>
        </p:nvSpPr>
        <p:spPr>
          <a:xfrm>
            <a:off x="304800" y="982682"/>
            <a:ext cx="8305800" cy="4647426"/>
          </a:xfrm>
          <a:prstGeom prst="rect">
            <a:avLst/>
          </a:prstGeom>
          <a:noFill/>
        </p:spPr>
        <p:txBody>
          <a:bodyPr wrap="square" rtlCol="0">
            <a:spAutoFit/>
          </a:bodyPr>
          <a:lstStyle/>
          <a:p>
            <a:pPr marL="457200" indent="-457200">
              <a:buFont typeface="+mj-lt"/>
              <a:buAutoNum type="arabicPeriod"/>
            </a:pPr>
            <a:r>
              <a:rPr lang="en-US" sz="2400" dirty="0" smtClean="0">
                <a:solidFill>
                  <a:schemeClr val="tx1">
                    <a:lumMod val="75000"/>
                    <a:lumOff val="25000"/>
                  </a:schemeClr>
                </a:solidFill>
              </a:rPr>
              <a:t>S.C. Code 42-1-160(B) defines when a stress, mental injury, or mental illness is compensable under S.C. law.  In order to prove this type of claim, the employee must prove by a preponderance of the evidence that:</a:t>
            </a:r>
          </a:p>
          <a:p>
            <a:pPr marL="822960" lvl="1" indent="-457200">
              <a:buFont typeface="+mj-lt"/>
              <a:buAutoNum type="alphaLcPeriod"/>
            </a:pPr>
            <a:r>
              <a:rPr lang="en-US" sz="2200" dirty="0" smtClean="0">
                <a:solidFill>
                  <a:schemeClr val="tx1">
                    <a:lumMod val="75000"/>
                    <a:lumOff val="25000"/>
                  </a:schemeClr>
                </a:solidFill>
              </a:rPr>
              <a:t> the employee’s employment conditions causing the illness were “extraordinary and unusual in comparison to the normal conditions of the particular employment”; and </a:t>
            </a:r>
          </a:p>
          <a:p>
            <a:pPr marL="822960" lvl="1" indent="-457200">
              <a:buFont typeface="+mj-lt"/>
              <a:buAutoNum type="alphaLcPeriod"/>
            </a:pPr>
            <a:r>
              <a:rPr lang="en-US" sz="2200" dirty="0" smtClean="0">
                <a:solidFill>
                  <a:schemeClr val="tx1">
                    <a:lumMod val="75000"/>
                    <a:lumOff val="25000"/>
                  </a:schemeClr>
                </a:solidFill>
              </a:rPr>
              <a:t>the medical causation  between the illness and the stressful employment conditions.</a:t>
            </a:r>
          </a:p>
          <a:p>
            <a:pPr marL="457200" indent="-457200">
              <a:buFont typeface="+mj-lt"/>
              <a:buAutoNum type="arabicPeriod"/>
            </a:pPr>
            <a:endParaRPr lang="en-US" sz="2400" dirty="0" smtClean="0"/>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990600" y="152400"/>
            <a:ext cx="7543800" cy="584775"/>
          </a:xfrm>
          <a:prstGeom prst="rect">
            <a:avLst/>
          </a:prstGeom>
          <a:noFill/>
        </p:spPr>
        <p:txBody>
          <a:bodyPr wrap="square" rtlCol="0">
            <a:spAutoFit/>
          </a:bodyPr>
          <a:lstStyle/>
          <a:p>
            <a:r>
              <a:rPr lang="en-US" sz="3200" dirty="0" smtClean="0">
                <a:solidFill>
                  <a:schemeClr val="bg1"/>
                </a:solidFill>
              </a:rPr>
              <a:t>Hedrick Gardner Kincheloe &amp; Garofalo, LLP</a:t>
            </a:r>
            <a:endParaRPr lang="en-US" sz="3200" dirty="0">
              <a:solidFill>
                <a:schemeClr val="bg1"/>
              </a:solidFill>
            </a:endParaRPr>
          </a:p>
        </p:txBody>
      </p:sp>
      <p:sp>
        <p:nvSpPr>
          <p:cNvPr id="8" name="TextBox 7"/>
          <p:cNvSpPr txBox="1"/>
          <p:nvPr/>
        </p:nvSpPr>
        <p:spPr>
          <a:xfrm>
            <a:off x="2895600" y="304800"/>
            <a:ext cx="4114800" cy="492443"/>
          </a:xfrm>
          <a:prstGeom prst="rect">
            <a:avLst/>
          </a:prstGeom>
          <a:noFill/>
        </p:spPr>
        <p:txBody>
          <a:bodyPr wrap="square" rtlCol="0">
            <a:spAutoFit/>
          </a:bodyPr>
          <a:lstStyle/>
          <a:p>
            <a:r>
              <a:rPr lang="en-US" sz="2600" dirty="0" smtClean="0"/>
              <a:t>Stress Claims in SC </a:t>
            </a:r>
            <a:r>
              <a:rPr lang="en-US" dirty="0" smtClean="0"/>
              <a:t>(cont.)</a:t>
            </a:r>
            <a:endParaRPr lang="en-US" dirty="0"/>
          </a:p>
        </p:txBody>
      </p:sp>
      <p:cxnSp>
        <p:nvCxnSpPr>
          <p:cNvPr id="12" name="Straight Connector 11"/>
          <p:cNvCxnSpPr/>
          <p:nvPr/>
        </p:nvCxnSpPr>
        <p:spPr>
          <a:xfrm>
            <a:off x="381000" y="838200"/>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10" name="TextBox 9"/>
          <p:cNvSpPr txBox="1"/>
          <p:nvPr/>
        </p:nvSpPr>
        <p:spPr>
          <a:xfrm>
            <a:off x="304800" y="982682"/>
            <a:ext cx="8305800" cy="5170646"/>
          </a:xfrm>
          <a:prstGeom prst="rect">
            <a:avLst/>
          </a:prstGeom>
          <a:noFill/>
        </p:spPr>
        <p:txBody>
          <a:bodyPr wrap="square" rtlCol="0">
            <a:spAutoFit/>
          </a:bodyPr>
          <a:lstStyle/>
          <a:p>
            <a:pPr marL="342900" indent="-342900"/>
            <a:r>
              <a:rPr lang="en-US" sz="2400" dirty="0" smtClean="0">
                <a:solidFill>
                  <a:schemeClr val="tx1">
                    <a:lumMod val="75000"/>
                    <a:lumOff val="25000"/>
                  </a:schemeClr>
                </a:solidFill>
              </a:rPr>
              <a:t>2.	Stress, mental injuries, heart attacks, strokes, embolisms, or aneurisms arising out of and in the course of employment </a:t>
            </a:r>
            <a:r>
              <a:rPr lang="en-US" sz="2400" b="1" dirty="0" smtClean="0">
                <a:solidFill>
                  <a:schemeClr val="tx1">
                    <a:lumMod val="75000"/>
                    <a:lumOff val="25000"/>
                  </a:schemeClr>
                </a:solidFill>
              </a:rPr>
              <a:t>unaccompanied by physical injury are not considered compensable if they result from any event or series of events which are incidental to normal employer/employee relations, </a:t>
            </a:r>
            <a:r>
              <a:rPr lang="en-US" sz="2400" dirty="0" smtClean="0">
                <a:solidFill>
                  <a:schemeClr val="tx1">
                    <a:lumMod val="75000"/>
                    <a:lumOff val="25000"/>
                  </a:schemeClr>
                </a:solidFill>
              </a:rPr>
              <a:t>including but not limited to personnel actions by the employer such as disciplinary actions, work evaluations, transfers, promotions, demotions, salary reviews, or terminations, except when these actions are taken in an extraordinary or unusual  manner.”</a:t>
            </a:r>
          </a:p>
          <a:p>
            <a:pPr marL="342900" indent="-342900">
              <a:buFont typeface="+mj-lt"/>
              <a:buAutoNum type="arabicPeriod"/>
            </a:pPr>
            <a:endParaRPr lang="en-US" sz="2400" dirty="0" smtClean="0"/>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990600" y="152400"/>
            <a:ext cx="7543800" cy="584775"/>
          </a:xfrm>
          <a:prstGeom prst="rect">
            <a:avLst/>
          </a:prstGeom>
          <a:noFill/>
        </p:spPr>
        <p:txBody>
          <a:bodyPr wrap="square" rtlCol="0">
            <a:spAutoFit/>
          </a:bodyPr>
          <a:lstStyle/>
          <a:p>
            <a:r>
              <a:rPr lang="en-US" sz="3200" dirty="0" smtClean="0">
                <a:solidFill>
                  <a:schemeClr val="bg1"/>
                </a:solidFill>
              </a:rPr>
              <a:t>Hedrick Gardner Kincheloe &amp; Garofalo, LLP</a:t>
            </a:r>
            <a:endParaRPr lang="en-US" sz="3200" dirty="0">
              <a:solidFill>
                <a:schemeClr val="bg1"/>
              </a:solidFill>
            </a:endParaRPr>
          </a:p>
        </p:txBody>
      </p:sp>
      <p:sp>
        <p:nvSpPr>
          <p:cNvPr id="8" name="TextBox 7"/>
          <p:cNvSpPr txBox="1"/>
          <p:nvPr/>
        </p:nvSpPr>
        <p:spPr>
          <a:xfrm>
            <a:off x="2895600" y="304800"/>
            <a:ext cx="4114800" cy="492443"/>
          </a:xfrm>
          <a:prstGeom prst="rect">
            <a:avLst/>
          </a:prstGeom>
          <a:noFill/>
        </p:spPr>
        <p:txBody>
          <a:bodyPr wrap="square" rtlCol="0">
            <a:spAutoFit/>
          </a:bodyPr>
          <a:lstStyle/>
          <a:p>
            <a:r>
              <a:rPr lang="en-US" sz="2600" dirty="0" smtClean="0"/>
              <a:t>Stress Claims in SC </a:t>
            </a:r>
            <a:r>
              <a:rPr lang="en-US" dirty="0" smtClean="0"/>
              <a:t>(cont.)</a:t>
            </a:r>
            <a:endParaRPr lang="en-US" dirty="0"/>
          </a:p>
        </p:txBody>
      </p:sp>
      <p:cxnSp>
        <p:nvCxnSpPr>
          <p:cNvPr id="12" name="Straight Connector 11"/>
          <p:cNvCxnSpPr/>
          <p:nvPr/>
        </p:nvCxnSpPr>
        <p:spPr>
          <a:xfrm>
            <a:off x="381000" y="838200"/>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10" name="TextBox 9"/>
          <p:cNvSpPr txBox="1"/>
          <p:nvPr/>
        </p:nvSpPr>
        <p:spPr>
          <a:xfrm>
            <a:off x="304800" y="982682"/>
            <a:ext cx="8305800" cy="4924425"/>
          </a:xfrm>
          <a:prstGeom prst="rect">
            <a:avLst/>
          </a:prstGeom>
          <a:noFill/>
        </p:spPr>
        <p:txBody>
          <a:bodyPr wrap="square" rtlCol="0">
            <a:spAutoFit/>
          </a:bodyPr>
          <a:lstStyle/>
          <a:p>
            <a:pPr marL="457200" indent="-457200">
              <a:buAutoNum type="arabicPeriod" startAt="3"/>
            </a:pPr>
            <a:r>
              <a:rPr lang="en-US" sz="2400" dirty="0" smtClean="0">
                <a:solidFill>
                  <a:schemeClr val="tx1">
                    <a:lumMod val="75000"/>
                    <a:lumOff val="25000"/>
                  </a:schemeClr>
                </a:solidFill>
              </a:rPr>
              <a:t>In order to obtain benefits for aggravation of an underlying stress, mental injury, or mental illness, the aggravation must be:</a:t>
            </a:r>
          </a:p>
          <a:p>
            <a:pPr marL="914400" lvl="1" indent="-457200">
              <a:buFont typeface="+mj-lt"/>
              <a:buAutoNum type="alphaLcPeriod"/>
            </a:pPr>
            <a:r>
              <a:rPr lang="en-US" sz="2200" dirty="0" smtClean="0">
                <a:solidFill>
                  <a:schemeClr val="tx1">
                    <a:lumMod val="75000"/>
                    <a:lumOff val="25000"/>
                  </a:schemeClr>
                </a:solidFill>
              </a:rPr>
              <a:t>Admitted by the employer/carrier (NEVER DO THIS)</a:t>
            </a:r>
          </a:p>
          <a:p>
            <a:pPr marL="914400" lvl="1" indent="-457200">
              <a:buFont typeface="+mj-lt"/>
              <a:buAutoNum type="alphaLcPeriod"/>
            </a:pPr>
            <a:r>
              <a:rPr lang="en-US" sz="2200" dirty="0" smtClean="0">
                <a:solidFill>
                  <a:schemeClr val="tx1">
                    <a:lumMod val="75000"/>
                    <a:lumOff val="25000"/>
                  </a:schemeClr>
                </a:solidFill>
              </a:rPr>
              <a:t>Noted in a medical record of an authorized physician that the condition is “at least in part causally-related or connected to the injury or accident”</a:t>
            </a:r>
          </a:p>
          <a:p>
            <a:pPr marL="914400" lvl="1" indent="-457200">
              <a:buFont typeface="+mj-lt"/>
              <a:buAutoNum type="alphaLcPeriod"/>
            </a:pPr>
            <a:r>
              <a:rPr lang="en-US" sz="2200" dirty="0" smtClean="0">
                <a:solidFill>
                  <a:schemeClr val="tx1">
                    <a:lumMod val="75000"/>
                    <a:lumOff val="25000"/>
                  </a:schemeClr>
                </a:solidFill>
              </a:rPr>
              <a:t>Found to be causally-related or connected to the accident or injury after evaluation by an authorized psychologist or psychiatrist; OR</a:t>
            </a:r>
          </a:p>
          <a:p>
            <a:pPr marL="914400" lvl="1" indent="-457200">
              <a:buFont typeface="+mj-lt"/>
              <a:buAutoNum type="alphaLcPeriod"/>
            </a:pPr>
            <a:r>
              <a:rPr lang="en-US" sz="2200" dirty="0" smtClean="0">
                <a:solidFill>
                  <a:schemeClr val="tx1">
                    <a:lumMod val="75000"/>
                    <a:lumOff val="25000"/>
                  </a:schemeClr>
                </a:solidFill>
              </a:rPr>
              <a:t>Noted in a medical record or report of the employee’s physician as causally-related or connected to the injury or accident.</a:t>
            </a:r>
          </a:p>
          <a:p>
            <a:pPr marL="342900" indent="-342900">
              <a:buFont typeface="+mj-lt"/>
              <a:buAutoNum type="arabicPeriod"/>
            </a:pPr>
            <a:endParaRPr lang="en-US" sz="2400" dirty="0" smtClean="0"/>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990600" y="152400"/>
            <a:ext cx="7543800" cy="584775"/>
          </a:xfrm>
          <a:prstGeom prst="rect">
            <a:avLst/>
          </a:prstGeom>
          <a:noFill/>
        </p:spPr>
        <p:txBody>
          <a:bodyPr wrap="square" rtlCol="0">
            <a:spAutoFit/>
          </a:bodyPr>
          <a:lstStyle/>
          <a:p>
            <a:r>
              <a:rPr lang="en-US" sz="3200" dirty="0" smtClean="0">
                <a:solidFill>
                  <a:schemeClr val="bg1"/>
                </a:solidFill>
              </a:rPr>
              <a:t>Hedrick Gardner Kincheloe &amp; Garofalo, LLP</a:t>
            </a:r>
            <a:endParaRPr lang="en-US" sz="3200" dirty="0">
              <a:solidFill>
                <a:schemeClr val="bg1"/>
              </a:solidFill>
            </a:endParaRPr>
          </a:p>
        </p:txBody>
      </p:sp>
      <p:cxnSp>
        <p:nvCxnSpPr>
          <p:cNvPr id="12" name="Straight Connector 11"/>
          <p:cNvCxnSpPr/>
          <p:nvPr/>
        </p:nvCxnSpPr>
        <p:spPr>
          <a:xfrm>
            <a:off x="381000" y="838200"/>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09600" y="2238851"/>
            <a:ext cx="7772400" cy="1723549"/>
          </a:xfrm>
          <a:prstGeom prst="rect">
            <a:avLst/>
          </a:prstGeom>
          <a:noFill/>
        </p:spPr>
        <p:txBody>
          <a:bodyPr wrap="square" rtlCol="0">
            <a:spAutoFit/>
          </a:bodyPr>
          <a:lstStyle/>
          <a:p>
            <a:pPr lvl="1" indent="-457200" algn="ctr"/>
            <a:r>
              <a:rPr lang="en-US" sz="4000" dirty="0" smtClean="0">
                <a:solidFill>
                  <a:schemeClr val="tx1">
                    <a:lumMod val="75000"/>
                    <a:lumOff val="25000"/>
                  </a:schemeClr>
                </a:solidFill>
              </a:rPr>
              <a:t>The “Coming and Going” Rule</a:t>
            </a:r>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990600" y="152400"/>
            <a:ext cx="7543800" cy="584775"/>
          </a:xfrm>
          <a:prstGeom prst="rect">
            <a:avLst/>
          </a:prstGeom>
          <a:noFill/>
        </p:spPr>
        <p:txBody>
          <a:bodyPr wrap="square" rtlCol="0">
            <a:spAutoFit/>
          </a:bodyPr>
          <a:lstStyle/>
          <a:p>
            <a:r>
              <a:rPr lang="en-US" sz="3200" dirty="0" smtClean="0">
                <a:solidFill>
                  <a:schemeClr val="bg1"/>
                </a:solidFill>
              </a:rPr>
              <a:t>Hedrick Gardner Kincheloe &amp; Garofalo, LLP</a:t>
            </a:r>
            <a:endParaRPr lang="en-US" sz="3200" dirty="0">
              <a:solidFill>
                <a:schemeClr val="bg1"/>
              </a:solidFill>
            </a:endParaRPr>
          </a:p>
        </p:txBody>
      </p:sp>
      <p:sp>
        <p:nvSpPr>
          <p:cNvPr id="8" name="TextBox 7"/>
          <p:cNvSpPr txBox="1"/>
          <p:nvPr/>
        </p:nvSpPr>
        <p:spPr>
          <a:xfrm>
            <a:off x="3733800" y="304800"/>
            <a:ext cx="1905000" cy="492443"/>
          </a:xfrm>
          <a:prstGeom prst="rect">
            <a:avLst/>
          </a:prstGeom>
          <a:noFill/>
        </p:spPr>
        <p:txBody>
          <a:bodyPr wrap="square" rtlCol="0">
            <a:spAutoFit/>
          </a:bodyPr>
          <a:lstStyle/>
          <a:p>
            <a:r>
              <a:rPr lang="en-US" sz="2600" dirty="0" smtClean="0"/>
              <a:t>Overview</a:t>
            </a:r>
            <a:endParaRPr lang="en-US" dirty="0"/>
          </a:p>
        </p:txBody>
      </p:sp>
      <p:cxnSp>
        <p:nvCxnSpPr>
          <p:cNvPr id="12" name="Straight Connector 11"/>
          <p:cNvCxnSpPr/>
          <p:nvPr/>
        </p:nvCxnSpPr>
        <p:spPr>
          <a:xfrm>
            <a:off x="381000" y="838200"/>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04800" y="982682"/>
            <a:ext cx="8305800" cy="4062651"/>
          </a:xfrm>
          <a:prstGeom prst="rect">
            <a:avLst/>
          </a:prstGeom>
          <a:noFill/>
        </p:spPr>
        <p:txBody>
          <a:bodyPr wrap="square" rtlCol="0">
            <a:spAutoFit/>
          </a:bodyPr>
          <a:lstStyle/>
          <a:p>
            <a:pPr lvl="1" indent="-457200">
              <a:buFont typeface="+mj-lt"/>
              <a:buAutoNum type="arabicPeriod"/>
            </a:pPr>
            <a:r>
              <a:rPr lang="en-US" sz="2400" dirty="0" smtClean="0">
                <a:solidFill>
                  <a:schemeClr val="tx1">
                    <a:lumMod val="75000"/>
                    <a:lumOff val="25000"/>
                  </a:schemeClr>
                </a:solidFill>
              </a:rPr>
              <a:t>An updated look at the law in SC relevant to common types of workers’ compensation claims brought by employees</a:t>
            </a:r>
          </a:p>
          <a:p>
            <a:pPr lvl="1" indent="-457200">
              <a:buFont typeface="+mj-lt"/>
              <a:buAutoNum type="arabicPeriod"/>
            </a:pPr>
            <a:endParaRPr lang="en-US" sz="1200" dirty="0" smtClean="0">
              <a:solidFill>
                <a:schemeClr val="tx1">
                  <a:lumMod val="75000"/>
                  <a:lumOff val="25000"/>
                </a:schemeClr>
              </a:solidFill>
            </a:endParaRPr>
          </a:p>
          <a:p>
            <a:pPr lvl="1" indent="-457200">
              <a:buFont typeface="+mj-lt"/>
              <a:buAutoNum type="arabicPeriod"/>
            </a:pPr>
            <a:r>
              <a:rPr lang="en-US" sz="2400" dirty="0" smtClean="0">
                <a:solidFill>
                  <a:schemeClr val="tx1">
                    <a:lumMod val="75000"/>
                    <a:lumOff val="25000"/>
                  </a:schemeClr>
                </a:solidFill>
              </a:rPr>
              <a:t>Discussion of the “gray” areas of the law on whether an injury is in the course of the employment when it occurs when an employee is not clearly at their place of employment  </a:t>
            </a:r>
          </a:p>
          <a:p>
            <a:pPr lvl="1" indent="-457200">
              <a:buFont typeface="+mj-lt"/>
              <a:buAutoNum type="arabicPeriod"/>
            </a:pPr>
            <a:endParaRPr lang="en-US" sz="1200" dirty="0" smtClean="0">
              <a:solidFill>
                <a:schemeClr val="tx1">
                  <a:lumMod val="75000"/>
                  <a:lumOff val="25000"/>
                </a:schemeClr>
              </a:solidFill>
            </a:endParaRPr>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76200"/>
            <a:ext cx="8458200" cy="892552"/>
          </a:xfrm>
          <a:prstGeom prst="rect">
            <a:avLst/>
          </a:prstGeom>
          <a:noFill/>
        </p:spPr>
        <p:txBody>
          <a:bodyPr wrap="square" rtlCol="0">
            <a:spAutoFit/>
          </a:bodyPr>
          <a:lstStyle/>
          <a:p>
            <a:pPr algn="ctr"/>
            <a:r>
              <a:rPr lang="en-US" sz="2600" dirty="0" smtClean="0"/>
              <a:t>Exceptions to the “Coming and Going” Rule and its Exceptions in SC – What are the Exceptions?</a:t>
            </a:r>
            <a:endParaRPr lang="en-US" dirty="0"/>
          </a:p>
        </p:txBody>
      </p:sp>
      <p:cxnSp>
        <p:nvCxnSpPr>
          <p:cNvPr id="12" name="Straight Connector 11"/>
          <p:cNvCxnSpPr/>
          <p:nvPr/>
        </p:nvCxnSpPr>
        <p:spPr>
          <a:xfrm>
            <a:off x="381000" y="995065"/>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9" name="TextBox 8"/>
          <p:cNvSpPr txBox="1"/>
          <p:nvPr/>
        </p:nvSpPr>
        <p:spPr>
          <a:xfrm>
            <a:off x="304800" y="1180743"/>
            <a:ext cx="8305800" cy="5539978"/>
          </a:xfrm>
          <a:prstGeom prst="rect">
            <a:avLst/>
          </a:prstGeom>
          <a:noFill/>
        </p:spPr>
        <p:txBody>
          <a:bodyPr wrap="square" rtlCol="0">
            <a:spAutoFit/>
          </a:bodyPr>
          <a:lstStyle/>
          <a:p>
            <a:pPr marL="342900" indent="-342900">
              <a:buFont typeface="+mj-lt"/>
              <a:buAutoNum type="arabicPeriod"/>
            </a:pPr>
            <a:r>
              <a:rPr lang="en-US" sz="2400" dirty="0" smtClean="0">
                <a:solidFill>
                  <a:schemeClr val="tx1">
                    <a:lumMod val="75000"/>
                    <a:lumOff val="25000"/>
                  </a:schemeClr>
                </a:solidFill>
              </a:rPr>
              <a:t>There are six recognized exceptions to this “coming and going” rule:</a:t>
            </a:r>
          </a:p>
          <a:p>
            <a:pPr marL="822960" lvl="1" indent="-457200">
              <a:buFont typeface="+mj-lt"/>
              <a:buAutoNum type="alphaLcPeriod"/>
            </a:pPr>
            <a:r>
              <a:rPr lang="en-US" sz="2200" dirty="0" smtClean="0">
                <a:solidFill>
                  <a:schemeClr val="tx1">
                    <a:lumMod val="75000"/>
                    <a:lumOff val="25000"/>
                  </a:schemeClr>
                </a:solidFill>
              </a:rPr>
              <a:t>When an employee is on the employer’s </a:t>
            </a:r>
            <a:r>
              <a:rPr lang="en-US" sz="2200" b="1" dirty="0" smtClean="0">
                <a:solidFill>
                  <a:schemeClr val="tx1">
                    <a:lumMod val="75000"/>
                    <a:lumOff val="25000"/>
                  </a:schemeClr>
                </a:solidFill>
              </a:rPr>
              <a:t>premises</a:t>
            </a:r>
            <a:r>
              <a:rPr lang="en-US" sz="2200" dirty="0" smtClean="0">
                <a:solidFill>
                  <a:schemeClr val="tx1">
                    <a:lumMod val="75000"/>
                    <a:lumOff val="25000"/>
                  </a:schemeClr>
                </a:solidFill>
              </a:rPr>
              <a:t> while going to or from work;</a:t>
            </a:r>
          </a:p>
          <a:p>
            <a:pPr marL="822960" lvl="1" indent="-457200">
              <a:buFont typeface="+mj-lt"/>
              <a:buAutoNum type="alphaLcPeriod"/>
            </a:pPr>
            <a:r>
              <a:rPr lang="en-US" sz="2200" dirty="0" smtClean="0">
                <a:solidFill>
                  <a:schemeClr val="tx1">
                    <a:lumMod val="75000"/>
                    <a:lumOff val="25000"/>
                  </a:schemeClr>
                </a:solidFill>
              </a:rPr>
              <a:t>When the employer provides the </a:t>
            </a:r>
            <a:r>
              <a:rPr lang="en-US" sz="2200" b="1" dirty="0" smtClean="0">
                <a:solidFill>
                  <a:schemeClr val="tx1">
                    <a:lumMod val="75000"/>
                    <a:lumOff val="25000"/>
                  </a:schemeClr>
                </a:solidFill>
              </a:rPr>
              <a:t>means of transportation</a:t>
            </a:r>
            <a:r>
              <a:rPr lang="en-US" sz="2200" dirty="0" smtClean="0">
                <a:solidFill>
                  <a:schemeClr val="tx1">
                    <a:lumMod val="75000"/>
                    <a:lumOff val="25000"/>
                  </a:schemeClr>
                </a:solidFill>
              </a:rPr>
              <a:t> or somehow covers the cost of travel time;</a:t>
            </a:r>
          </a:p>
          <a:p>
            <a:pPr marL="822960" lvl="1" indent="-457200">
              <a:buFont typeface="+mj-lt"/>
              <a:buAutoNum type="alphaLcPeriod"/>
            </a:pPr>
            <a:r>
              <a:rPr lang="en-US" sz="2200" dirty="0" smtClean="0">
                <a:solidFill>
                  <a:schemeClr val="tx1">
                    <a:lumMod val="75000"/>
                    <a:lumOff val="25000"/>
                  </a:schemeClr>
                </a:solidFill>
              </a:rPr>
              <a:t>When an employee has been charged with some </a:t>
            </a:r>
            <a:r>
              <a:rPr lang="en-US" sz="2200" b="1" dirty="0" smtClean="0">
                <a:solidFill>
                  <a:schemeClr val="tx1">
                    <a:lumMod val="75000"/>
                    <a:lumOff val="25000"/>
                  </a:schemeClr>
                </a:solidFill>
              </a:rPr>
              <a:t>duty or task</a:t>
            </a:r>
            <a:r>
              <a:rPr lang="en-US" sz="2200" dirty="0" smtClean="0">
                <a:solidFill>
                  <a:schemeClr val="tx1">
                    <a:lumMod val="75000"/>
                    <a:lumOff val="25000"/>
                  </a:schemeClr>
                </a:solidFill>
              </a:rPr>
              <a:t> in connection with his employment;</a:t>
            </a:r>
          </a:p>
          <a:p>
            <a:pPr marL="822960" lvl="1" indent="-457200">
              <a:buFont typeface="+mj-lt"/>
              <a:buAutoNum type="alphaLcPeriod"/>
            </a:pPr>
            <a:r>
              <a:rPr lang="en-US" sz="2200" dirty="0" smtClean="0">
                <a:solidFill>
                  <a:schemeClr val="tx1">
                    <a:lumMod val="75000"/>
                    <a:lumOff val="25000"/>
                  </a:schemeClr>
                </a:solidFill>
              </a:rPr>
              <a:t>When the way used is </a:t>
            </a:r>
            <a:r>
              <a:rPr lang="en-US" sz="2200" b="1" dirty="0" smtClean="0">
                <a:solidFill>
                  <a:schemeClr val="tx1">
                    <a:lumMod val="75000"/>
                    <a:lumOff val="25000"/>
                  </a:schemeClr>
                </a:solidFill>
              </a:rPr>
              <a:t>inherently dangerous</a:t>
            </a:r>
            <a:r>
              <a:rPr lang="en-US" sz="2200" dirty="0" smtClean="0">
                <a:solidFill>
                  <a:schemeClr val="tx1">
                    <a:lumMod val="75000"/>
                    <a:lumOff val="25000"/>
                  </a:schemeClr>
                </a:solidFill>
              </a:rPr>
              <a:t> and is either:</a:t>
            </a:r>
          </a:p>
          <a:p>
            <a:pPr marL="1428750" lvl="2" indent="-514350">
              <a:buFont typeface="+mj-lt"/>
              <a:buAutoNum type="romanLcPeriod"/>
            </a:pPr>
            <a:r>
              <a:rPr lang="en-US" sz="2000" dirty="0" smtClean="0">
                <a:solidFill>
                  <a:schemeClr val="tx1">
                    <a:lumMod val="75000"/>
                    <a:lumOff val="25000"/>
                  </a:schemeClr>
                </a:solidFill>
              </a:rPr>
              <a:t>The only way into and out of work, or</a:t>
            </a:r>
          </a:p>
          <a:p>
            <a:pPr marL="1428750" lvl="2" indent="-514350">
              <a:buFont typeface="+mj-lt"/>
              <a:buAutoNum type="romanLcPeriod"/>
            </a:pPr>
            <a:r>
              <a:rPr lang="en-US" sz="2000" dirty="0" smtClean="0">
                <a:solidFill>
                  <a:schemeClr val="tx1">
                    <a:lumMod val="75000"/>
                    <a:lumOff val="25000"/>
                  </a:schemeClr>
                </a:solidFill>
              </a:rPr>
              <a:t>Built and maintained by the employer;</a:t>
            </a:r>
          </a:p>
          <a:p>
            <a:pPr lvl="1" indent="-457200">
              <a:buFont typeface="+mj-lt"/>
              <a:buAutoNum type="alphaLcPeriod"/>
            </a:pPr>
            <a:endParaRPr lang="en-US" sz="2400" dirty="0" smtClean="0"/>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76200"/>
            <a:ext cx="8458200" cy="892552"/>
          </a:xfrm>
          <a:prstGeom prst="rect">
            <a:avLst/>
          </a:prstGeom>
          <a:noFill/>
        </p:spPr>
        <p:txBody>
          <a:bodyPr wrap="square" rtlCol="0">
            <a:spAutoFit/>
          </a:bodyPr>
          <a:lstStyle/>
          <a:p>
            <a:pPr algn="ctr"/>
            <a:r>
              <a:rPr lang="en-US" sz="2600" dirty="0" smtClean="0"/>
              <a:t>Exceptions to the “Coming and Going” Rule and its Exceptions in SC – What are the Exceptions? </a:t>
            </a:r>
            <a:r>
              <a:rPr lang="en-US" dirty="0" smtClean="0"/>
              <a:t>(cont.)</a:t>
            </a:r>
            <a:endParaRPr lang="en-US" dirty="0"/>
          </a:p>
        </p:txBody>
      </p:sp>
      <p:cxnSp>
        <p:nvCxnSpPr>
          <p:cNvPr id="12" name="Straight Connector 11"/>
          <p:cNvCxnSpPr/>
          <p:nvPr/>
        </p:nvCxnSpPr>
        <p:spPr>
          <a:xfrm>
            <a:off x="381000" y="995065"/>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9" name="TextBox 8"/>
          <p:cNvSpPr txBox="1"/>
          <p:nvPr/>
        </p:nvSpPr>
        <p:spPr>
          <a:xfrm>
            <a:off x="304800" y="1066800"/>
            <a:ext cx="8305800" cy="5878532"/>
          </a:xfrm>
          <a:prstGeom prst="rect">
            <a:avLst/>
          </a:prstGeom>
          <a:noFill/>
        </p:spPr>
        <p:txBody>
          <a:bodyPr wrap="square" rtlCol="0">
            <a:spAutoFit/>
          </a:bodyPr>
          <a:lstStyle/>
          <a:p>
            <a:pPr marL="914400" lvl="1" indent="-457200">
              <a:buAutoNum type="alphaLcPeriod" startAt="5"/>
            </a:pPr>
            <a:r>
              <a:rPr lang="en-US" sz="2200" dirty="0" smtClean="0">
                <a:solidFill>
                  <a:schemeClr val="tx1">
                    <a:lumMod val="75000"/>
                    <a:lumOff val="25000"/>
                  </a:schemeClr>
                </a:solidFill>
              </a:rPr>
              <a:t>When an employee is performing some </a:t>
            </a:r>
            <a:r>
              <a:rPr lang="en-US" sz="2200" b="1" dirty="0" smtClean="0">
                <a:solidFill>
                  <a:schemeClr val="tx1">
                    <a:lumMod val="75000"/>
                    <a:lumOff val="25000"/>
                  </a:schemeClr>
                </a:solidFill>
              </a:rPr>
              <a:t>special errand</a:t>
            </a:r>
            <a:r>
              <a:rPr lang="en-US" sz="2200" dirty="0" smtClean="0">
                <a:solidFill>
                  <a:schemeClr val="tx1">
                    <a:lumMod val="75000"/>
                    <a:lumOff val="25000"/>
                  </a:schemeClr>
                </a:solidFill>
              </a:rPr>
              <a:t> or mission incidental to his employment;</a:t>
            </a:r>
          </a:p>
          <a:p>
            <a:pPr marL="914400" lvl="1" indent="-457200">
              <a:buAutoNum type="alphaLcPeriod" startAt="5"/>
            </a:pPr>
            <a:r>
              <a:rPr lang="en-US" sz="2200" dirty="0" smtClean="0">
                <a:solidFill>
                  <a:schemeClr val="tx1">
                    <a:lumMod val="75000"/>
                    <a:lumOff val="25000"/>
                  </a:schemeClr>
                </a:solidFill>
              </a:rPr>
              <a:t>When a traveling employee is in close proximity to his place of work and the place of injury comes within the scope of employment as a result of some </a:t>
            </a:r>
            <a:r>
              <a:rPr lang="en-US" sz="2200" b="1" dirty="0" smtClean="0">
                <a:solidFill>
                  <a:schemeClr val="tx1">
                    <a:lumMod val="75000"/>
                    <a:lumOff val="25000"/>
                  </a:schemeClr>
                </a:solidFill>
              </a:rPr>
              <a:t>contractual duty</a:t>
            </a:r>
            <a:r>
              <a:rPr lang="en-US" sz="2200" dirty="0" smtClean="0">
                <a:solidFill>
                  <a:schemeClr val="tx1">
                    <a:lumMod val="75000"/>
                    <a:lumOff val="25000"/>
                  </a:schemeClr>
                </a:solidFill>
              </a:rPr>
              <a:t> (express or implied).</a:t>
            </a:r>
          </a:p>
          <a:p>
            <a:pPr marL="914400" lvl="1" indent="-457200"/>
            <a:r>
              <a:rPr lang="en-US" sz="2200" i="1" dirty="0" smtClean="0">
                <a:solidFill>
                  <a:schemeClr val="tx1">
                    <a:lumMod val="75000"/>
                    <a:lumOff val="25000"/>
                  </a:schemeClr>
                </a:solidFill>
              </a:rPr>
              <a:t>	See, e.g</a:t>
            </a:r>
            <a:r>
              <a:rPr lang="en-US" sz="2200" dirty="0" smtClean="0">
                <a:solidFill>
                  <a:schemeClr val="tx1">
                    <a:lumMod val="75000"/>
                    <a:lumOff val="25000"/>
                  </a:schemeClr>
                </a:solidFill>
              </a:rPr>
              <a:t>., </a:t>
            </a:r>
            <a:r>
              <a:rPr lang="en-US" sz="2200" i="1" dirty="0" smtClean="0">
                <a:solidFill>
                  <a:schemeClr val="tx1">
                    <a:lumMod val="75000"/>
                    <a:lumOff val="25000"/>
                  </a:schemeClr>
                </a:solidFill>
              </a:rPr>
              <a:t>Matute v. Palmetto Health Baptist</a:t>
            </a:r>
            <a:r>
              <a:rPr lang="en-US" sz="2200" dirty="0" smtClean="0">
                <a:solidFill>
                  <a:schemeClr val="tx1">
                    <a:lumMod val="75000"/>
                    <a:lumOff val="25000"/>
                  </a:schemeClr>
                </a:solidFill>
              </a:rPr>
              <a:t>, 391 S.C. 291, 291, 705 S.E.2d 472, 472 (2011). In </a:t>
            </a:r>
            <a:r>
              <a:rPr lang="en-US" sz="2200" i="1" dirty="0" smtClean="0">
                <a:solidFill>
                  <a:schemeClr val="tx1">
                    <a:lumMod val="75000"/>
                    <a:lumOff val="25000"/>
                  </a:schemeClr>
                </a:solidFill>
              </a:rPr>
              <a:t>Matute</a:t>
            </a:r>
            <a:r>
              <a:rPr lang="en-US" sz="2200" dirty="0" smtClean="0">
                <a:solidFill>
                  <a:schemeClr val="tx1">
                    <a:lumMod val="75000"/>
                    <a:lumOff val="25000"/>
                  </a:schemeClr>
                </a:solidFill>
              </a:rPr>
              <a:t>, a nurse broke her wrist when she fell on a sidewalk near her place of employment. She had clocked out 10 minutes earlier. The single commissioner found that the injury occurred “within a reasonable time and distance after her shift ended,” but the Court of Appeals found no applicable exceptions to the “going and coming” rule and reversed.</a:t>
            </a:r>
          </a:p>
          <a:p>
            <a:pPr lvl="1" indent="-457200">
              <a:buFont typeface="+mj-lt"/>
              <a:buAutoNum type="alphaLcPeriod"/>
            </a:pPr>
            <a:endParaRPr lang="en-US" sz="2400" dirty="0" smtClean="0"/>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76200"/>
            <a:ext cx="8458200" cy="892552"/>
          </a:xfrm>
          <a:prstGeom prst="rect">
            <a:avLst/>
          </a:prstGeom>
          <a:noFill/>
        </p:spPr>
        <p:txBody>
          <a:bodyPr wrap="square" rtlCol="0">
            <a:spAutoFit/>
          </a:bodyPr>
          <a:lstStyle/>
          <a:p>
            <a:pPr algn="ctr"/>
            <a:r>
              <a:rPr lang="en-US" sz="2600" dirty="0" smtClean="0"/>
              <a:t>Exceptions to the “Coming and Going” Rule and its Exceptions in SC – Premises Exception</a:t>
            </a:r>
            <a:endParaRPr lang="en-US" dirty="0"/>
          </a:p>
        </p:txBody>
      </p:sp>
      <p:cxnSp>
        <p:nvCxnSpPr>
          <p:cNvPr id="12" name="Straight Connector 11"/>
          <p:cNvCxnSpPr/>
          <p:nvPr/>
        </p:nvCxnSpPr>
        <p:spPr>
          <a:xfrm>
            <a:off x="381000" y="995065"/>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9" name="TextBox 8"/>
          <p:cNvSpPr txBox="1"/>
          <p:nvPr/>
        </p:nvSpPr>
        <p:spPr>
          <a:xfrm>
            <a:off x="304800" y="1180743"/>
            <a:ext cx="8305800" cy="5909310"/>
          </a:xfrm>
          <a:prstGeom prst="rect">
            <a:avLst/>
          </a:prstGeom>
          <a:noFill/>
        </p:spPr>
        <p:txBody>
          <a:bodyPr wrap="square" rtlCol="0">
            <a:spAutoFit/>
          </a:bodyPr>
          <a:lstStyle/>
          <a:p>
            <a:pPr marL="457200" lvl="0" indent="-457200">
              <a:buFont typeface="+mj-lt"/>
              <a:buAutoNum type="arabicPeriod"/>
            </a:pPr>
            <a:r>
              <a:rPr lang="en-US" sz="2400" dirty="0" smtClean="0">
                <a:solidFill>
                  <a:schemeClr val="tx1">
                    <a:lumMod val="75000"/>
                    <a:lumOff val="25000"/>
                  </a:schemeClr>
                </a:solidFill>
              </a:rPr>
              <a:t>There is a limited exception to the “coming and going” rule when an employee is on the premises controlled by the employer when injured. </a:t>
            </a:r>
            <a:r>
              <a:rPr lang="en-US" sz="2400" i="1" dirty="0" smtClean="0">
                <a:solidFill>
                  <a:schemeClr val="tx1">
                    <a:lumMod val="75000"/>
                    <a:lumOff val="25000"/>
                  </a:schemeClr>
                </a:solidFill>
              </a:rPr>
              <a:t>Aughtry v. Abbeville County School District #60</a:t>
            </a:r>
            <a:r>
              <a:rPr lang="en-US" sz="2400" dirty="0" smtClean="0">
                <a:solidFill>
                  <a:schemeClr val="tx1">
                    <a:lumMod val="75000"/>
                    <a:lumOff val="25000"/>
                  </a:schemeClr>
                </a:solidFill>
              </a:rPr>
              <a:t>, 340 S.C. 604, 605-06, 533 S.E.2d 885, 886 (2000); </a:t>
            </a:r>
            <a:r>
              <a:rPr lang="en-US" sz="2400" i="1" dirty="0" smtClean="0">
                <a:solidFill>
                  <a:schemeClr val="tx1">
                    <a:lumMod val="75000"/>
                    <a:lumOff val="25000"/>
                  </a:schemeClr>
                </a:solidFill>
              </a:rPr>
              <a:t>Williams v. South Carolina State Hosp</a:t>
            </a:r>
            <a:r>
              <a:rPr lang="en-US" sz="2400" dirty="0" smtClean="0">
                <a:solidFill>
                  <a:schemeClr val="tx1">
                    <a:lumMod val="75000"/>
                    <a:lumOff val="25000"/>
                  </a:schemeClr>
                </a:solidFill>
              </a:rPr>
              <a:t>., 245 S.C. 377, 381, 140 S.E.2d 601, 602-03 (1965).</a:t>
            </a:r>
          </a:p>
          <a:p>
            <a:pPr marL="457200" lvl="0" indent="-457200">
              <a:buFont typeface="+mj-lt"/>
              <a:buAutoNum type="arabicPeriod"/>
            </a:pPr>
            <a:r>
              <a:rPr lang="en-US" sz="2400" dirty="0" smtClean="0">
                <a:solidFill>
                  <a:schemeClr val="tx1">
                    <a:lumMod val="75000"/>
                    <a:lumOff val="25000"/>
                  </a:schemeClr>
                </a:solidFill>
              </a:rPr>
              <a:t>In </a:t>
            </a:r>
            <a:r>
              <a:rPr lang="en-US" sz="2400" i="1" dirty="0" smtClean="0">
                <a:solidFill>
                  <a:schemeClr val="tx1">
                    <a:lumMod val="75000"/>
                    <a:lumOff val="25000"/>
                  </a:schemeClr>
                </a:solidFill>
              </a:rPr>
              <a:t>Aughtry</a:t>
            </a:r>
            <a:r>
              <a:rPr lang="en-US" sz="2400" dirty="0" smtClean="0">
                <a:solidFill>
                  <a:schemeClr val="tx1">
                    <a:lumMod val="75000"/>
                    <a:lumOff val="25000"/>
                  </a:schemeClr>
                </a:solidFill>
              </a:rPr>
              <a:t>, an assistant principal was reporting to school as ordered despite icy road conditions when his car slid on the road behind the school and his car ended up on the school’s football field. The Court held that the “coming and going” rule was not applicable because the injury occurred on the school premises. </a:t>
            </a:r>
          </a:p>
          <a:p>
            <a:pPr marL="342900" indent="-342900">
              <a:buFont typeface="+mj-lt"/>
              <a:buAutoNum type="arabicPeriod"/>
            </a:pPr>
            <a:endParaRPr lang="en-US" sz="2400" dirty="0" smtClean="0">
              <a:solidFill>
                <a:schemeClr val="tx1">
                  <a:lumMod val="75000"/>
                  <a:lumOff val="25000"/>
                </a:schemeClr>
              </a:solidFill>
            </a:endParaRPr>
          </a:p>
          <a:p>
            <a:pPr lvl="1" indent="-457200">
              <a:buFont typeface="+mj-lt"/>
              <a:buAutoNum type="alphaLcPeriod"/>
            </a:pPr>
            <a:endParaRPr lang="en-US" sz="2400" dirty="0" smtClean="0"/>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81000" y="76200"/>
            <a:ext cx="8458200" cy="892552"/>
          </a:xfrm>
          <a:prstGeom prst="rect">
            <a:avLst/>
          </a:prstGeom>
          <a:noFill/>
        </p:spPr>
        <p:txBody>
          <a:bodyPr wrap="square" rtlCol="0">
            <a:spAutoFit/>
          </a:bodyPr>
          <a:lstStyle/>
          <a:p>
            <a:pPr algn="ctr"/>
            <a:r>
              <a:rPr lang="en-US" sz="2600" dirty="0" smtClean="0"/>
              <a:t>Exceptions to the “Coming and Going” Rule and its Exceptions in SC – Premises Exception </a:t>
            </a:r>
            <a:r>
              <a:rPr lang="en-US" dirty="0" smtClean="0"/>
              <a:t>(cont.)</a:t>
            </a:r>
            <a:endParaRPr lang="en-US" dirty="0"/>
          </a:p>
        </p:txBody>
      </p:sp>
      <p:cxnSp>
        <p:nvCxnSpPr>
          <p:cNvPr id="12" name="Straight Connector 11"/>
          <p:cNvCxnSpPr/>
          <p:nvPr/>
        </p:nvCxnSpPr>
        <p:spPr>
          <a:xfrm>
            <a:off x="381000" y="995065"/>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9" name="TextBox 8"/>
          <p:cNvSpPr txBox="1"/>
          <p:nvPr/>
        </p:nvSpPr>
        <p:spPr>
          <a:xfrm>
            <a:off x="304800" y="1066800"/>
            <a:ext cx="8305800" cy="6955750"/>
          </a:xfrm>
          <a:prstGeom prst="rect">
            <a:avLst/>
          </a:prstGeom>
          <a:noFill/>
        </p:spPr>
        <p:txBody>
          <a:bodyPr wrap="square" rtlCol="0">
            <a:spAutoFit/>
          </a:bodyPr>
          <a:lstStyle/>
          <a:p>
            <a:pPr marL="457200" lvl="0" indent="-457200">
              <a:buAutoNum type="arabicPeriod" startAt="3"/>
            </a:pPr>
            <a:r>
              <a:rPr lang="en-US" sz="1900" dirty="0" smtClean="0">
                <a:solidFill>
                  <a:schemeClr val="tx1">
                    <a:lumMod val="75000"/>
                    <a:lumOff val="25000"/>
                  </a:schemeClr>
                </a:solidFill>
              </a:rPr>
              <a:t>In </a:t>
            </a:r>
            <a:r>
              <a:rPr lang="en-US" sz="1900" i="1" dirty="0" smtClean="0">
                <a:solidFill>
                  <a:schemeClr val="tx1">
                    <a:lumMod val="75000"/>
                    <a:lumOff val="25000"/>
                  </a:schemeClr>
                </a:solidFill>
              </a:rPr>
              <a:t>Williams</a:t>
            </a:r>
            <a:r>
              <a:rPr lang="en-US" sz="1900" dirty="0" smtClean="0">
                <a:solidFill>
                  <a:schemeClr val="tx1">
                    <a:lumMod val="75000"/>
                    <a:lumOff val="25000"/>
                  </a:schemeClr>
                </a:solidFill>
              </a:rPr>
              <a:t>, a nurse’s aide slipped and injured her back while walking from the building where she worked to the parking lot located on the premises. Notably, the employer hospital maintained and designated the parking lot specifically for the nurses. The Court concluded that “[a] reasonable length of time must be given an employee to separate himself or herself from the place of work.” </a:t>
            </a:r>
            <a:r>
              <a:rPr lang="en-US" sz="1900" i="1" dirty="0" smtClean="0">
                <a:solidFill>
                  <a:schemeClr val="tx1">
                    <a:lumMod val="75000"/>
                    <a:lumOff val="25000"/>
                  </a:schemeClr>
                </a:solidFill>
              </a:rPr>
              <a:t>Id.</a:t>
            </a:r>
            <a:r>
              <a:rPr lang="en-US" sz="1900" dirty="0" smtClean="0">
                <a:solidFill>
                  <a:schemeClr val="tx1">
                    <a:lumMod val="75000"/>
                    <a:lumOff val="25000"/>
                  </a:schemeClr>
                </a:solidFill>
              </a:rPr>
              <a:t> The Court then stated:</a:t>
            </a:r>
          </a:p>
          <a:p>
            <a:pPr marL="1371600" lvl="2" indent="-457200"/>
            <a:r>
              <a:rPr lang="en-US" sz="2400" dirty="0" smtClean="0">
                <a:solidFill>
                  <a:schemeClr val="tx1">
                    <a:lumMod val="75000"/>
                    <a:lumOff val="25000"/>
                  </a:schemeClr>
                </a:solidFill>
              </a:rPr>
              <a:t>	</a:t>
            </a:r>
            <a:r>
              <a:rPr lang="en-US" sz="1600" dirty="0" smtClean="0">
                <a:solidFill>
                  <a:schemeClr val="tx1">
                    <a:lumMod val="75000"/>
                    <a:lumOff val="25000"/>
                  </a:schemeClr>
                </a:solidFill>
              </a:rPr>
              <a:t>It is true that an accidental injury is not rendered compensable by the mere fact that it occurred on the employer’s premises; but the fact that the claimant was rightfully upon the premises controlled by the employer, as a result of her employment, and was leaving over the employer’s premises as contemplated at the close of the day’s work, made the act of leaving “in the course of” her employment.</a:t>
            </a:r>
          </a:p>
          <a:p>
            <a:pPr marL="457200" lvl="0" indent="-457200"/>
            <a:r>
              <a:rPr lang="en-US" sz="1900" i="1" dirty="0" smtClean="0">
                <a:solidFill>
                  <a:schemeClr val="tx1">
                    <a:lumMod val="75000"/>
                    <a:lumOff val="25000"/>
                  </a:schemeClr>
                </a:solidFill>
              </a:rPr>
              <a:t>	Id.</a:t>
            </a:r>
            <a:r>
              <a:rPr lang="en-US" sz="1900" dirty="0" smtClean="0">
                <a:solidFill>
                  <a:schemeClr val="tx1">
                    <a:lumMod val="75000"/>
                    <a:lumOff val="25000"/>
                  </a:schemeClr>
                </a:solidFill>
              </a:rPr>
              <a:t> at 381-82. </a:t>
            </a:r>
            <a:r>
              <a:rPr lang="en-US" sz="1900" i="1" dirty="0" smtClean="0">
                <a:solidFill>
                  <a:schemeClr val="tx1">
                    <a:lumMod val="75000"/>
                    <a:lumOff val="25000"/>
                  </a:schemeClr>
                </a:solidFill>
              </a:rPr>
              <a:t>But see</a:t>
            </a:r>
            <a:r>
              <a:rPr lang="en-US" sz="1900" dirty="0" smtClean="0">
                <a:solidFill>
                  <a:schemeClr val="tx1">
                    <a:lumMod val="75000"/>
                    <a:lumOff val="25000"/>
                  </a:schemeClr>
                </a:solidFill>
              </a:rPr>
              <a:t> </a:t>
            </a:r>
            <a:r>
              <a:rPr lang="en-US" sz="1900" i="1" dirty="0" smtClean="0">
                <a:solidFill>
                  <a:schemeClr val="tx1">
                    <a:lumMod val="75000"/>
                    <a:lumOff val="25000"/>
                  </a:schemeClr>
                </a:solidFill>
              </a:rPr>
              <a:t>Camp v. Spartan Mills</a:t>
            </a:r>
            <a:r>
              <a:rPr lang="en-US" sz="1900" dirty="0" smtClean="0">
                <a:solidFill>
                  <a:schemeClr val="tx1">
                    <a:lumMod val="75000"/>
                    <a:lumOff val="25000"/>
                  </a:schemeClr>
                </a:solidFill>
              </a:rPr>
              <a:t>, 302 S.C. 348, 350, 396 S.E.2d 121, 122 (1990) (finding that “[r]easonable minds could conclude that in the circumstances a delay of four hours exceeded a reasonable margin of time for leaving her work place, even with the inclement weather”).</a:t>
            </a:r>
          </a:p>
          <a:p>
            <a:pPr lvl="2"/>
            <a:endParaRPr lang="en-US" sz="1900" dirty="0" smtClean="0"/>
          </a:p>
          <a:p>
            <a:pPr marL="342900" indent="-342900">
              <a:buFont typeface="+mj-lt"/>
              <a:buAutoNum type="arabicPeriod"/>
            </a:pPr>
            <a:endParaRPr lang="en-US" sz="2400" dirty="0" smtClean="0">
              <a:solidFill>
                <a:schemeClr val="tx1">
                  <a:lumMod val="75000"/>
                  <a:lumOff val="25000"/>
                </a:schemeClr>
              </a:solidFill>
            </a:endParaRPr>
          </a:p>
          <a:p>
            <a:pPr lvl="1" indent="-457200">
              <a:buFont typeface="+mj-lt"/>
              <a:buAutoNum type="alphaLcPeriod"/>
            </a:pPr>
            <a:endParaRPr lang="en-US" sz="2400" dirty="0" smtClean="0"/>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81000" y="76200"/>
            <a:ext cx="8458200" cy="892552"/>
          </a:xfrm>
          <a:prstGeom prst="rect">
            <a:avLst/>
          </a:prstGeom>
          <a:noFill/>
        </p:spPr>
        <p:txBody>
          <a:bodyPr wrap="square" rtlCol="0">
            <a:spAutoFit/>
          </a:bodyPr>
          <a:lstStyle/>
          <a:p>
            <a:pPr algn="ctr"/>
            <a:r>
              <a:rPr lang="en-US" sz="2600" dirty="0" smtClean="0"/>
              <a:t>Exceptions to the “Coming and Going” Rule and its Exceptions in SC – Premises Exception </a:t>
            </a:r>
            <a:r>
              <a:rPr lang="en-US" dirty="0" smtClean="0"/>
              <a:t>(cont.)</a:t>
            </a:r>
            <a:endParaRPr lang="en-US" dirty="0"/>
          </a:p>
        </p:txBody>
      </p:sp>
      <p:cxnSp>
        <p:nvCxnSpPr>
          <p:cNvPr id="12" name="Straight Connector 11"/>
          <p:cNvCxnSpPr/>
          <p:nvPr/>
        </p:nvCxnSpPr>
        <p:spPr>
          <a:xfrm>
            <a:off x="381000" y="995065"/>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9" name="TextBox 8"/>
          <p:cNvSpPr txBox="1"/>
          <p:nvPr/>
        </p:nvSpPr>
        <p:spPr>
          <a:xfrm>
            <a:off x="304800" y="1066800"/>
            <a:ext cx="8305800" cy="6755696"/>
          </a:xfrm>
          <a:prstGeom prst="rect">
            <a:avLst/>
          </a:prstGeom>
          <a:noFill/>
        </p:spPr>
        <p:txBody>
          <a:bodyPr wrap="square" rtlCol="0">
            <a:spAutoFit/>
          </a:bodyPr>
          <a:lstStyle/>
          <a:p>
            <a:pPr marL="457200" lvl="0" indent="-457200">
              <a:buAutoNum type="arabicPeriod" startAt="4"/>
            </a:pPr>
            <a:r>
              <a:rPr lang="en-US" sz="2000" i="1" dirty="0" smtClean="0">
                <a:solidFill>
                  <a:schemeClr val="tx1">
                    <a:lumMod val="75000"/>
                    <a:lumOff val="25000"/>
                  </a:schemeClr>
                </a:solidFill>
              </a:rPr>
              <a:t>See also Bickley v. South Carolina Elec. &amp; Gas Co</a:t>
            </a:r>
            <a:r>
              <a:rPr lang="en-US" sz="2000" dirty="0" smtClean="0">
                <a:solidFill>
                  <a:schemeClr val="tx1">
                    <a:lumMod val="75000"/>
                    <a:lumOff val="25000"/>
                  </a:schemeClr>
                </a:solidFill>
              </a:rPr>
              <a:t>., 259 S.C. 463, 468, 192 S.E.2d 866, 869 (1972) (stating the rule that an “injury sustained by an employee while on his way to or from work </a:t>
            </a:r>
            <a:r>
              <a:rPr lang="en-US" sz="2000" i="1" dirty="0" smtClean="0">
                <a:solidFill>
                  <a:schemeClr val="tx1">
                    <a:lumMod val="75000"/>
                    <a:lumOff val="25000"/>
                  </a:schemeClr>
                </a:solidFill>
              </a:rPr>
              <a:t>and away from the premises</a:t>
            </a:r>
            <a:r>
              <a:rPr lang="en-US" sz="2000" dirty="0" smtClean="0">
                <a:solidFill>
                  <a:schemeClr val="tx1">
                    <a:lumMod val="75000"/>
                    <a:lumOff val="25000"/>
                  </a:schemeClr>
                </a:solidFill>
              </a:rPr>
              <a:t> of the employer does not arise out of and in the course of employment”) (emphasis added).</a:t>
            </a:r>
          </a:p>
          <a:p>
            <a:pPr marL="457200" lvl="0" indent="-457200">
              <a:buAutoNum type="arabicPeriod" startAt="4"/>
            </a:pPr>
            <a:r>
              <a:rPr lang="en-US" sz="2000" dirty="0" smtClean="0">
                <a:solidFill>
                  <a:schemeClr val="tx1">
                    <a:lumMod val="75000"/>
                    <a:lumOff val="25000"/>
                  </a:schemeClr>
                </a:solidFill>
              </a:rPr>
              <a:t>The South Carolina Supreme Court has alternately expressed the rule as follows: </a:t>
            </a:r>
          </a:p>
          <a:p>
            <a:pPr marL="914400" lvl="1" indent="-457200"/>
            <a:r>
              <a:rPr lang="en-US" sz="2000" dirty="0" smtClean="0">
                <a:solidFill>
                  <a:schemeClr val="tx1">
                    <a:lumMod val="75000"/>
                    <a:lumOff val="25000"/>
                  </a:schemeClr>
                </a:solidFill>
              </a:rPr>
              <a:t>	</a:t>
            </a:r>
            <a:r>
              <a:rPr lang="en-US" dirty="0" smtClean="0">
                <a:solidFill>
                  <a:schemeClr val="tx1">
                    <a:lumMod val="75000"/>
                    <a:lumOff val="25000"/>
                  </a:schemeClr>
                </a:solidFill>
              </a:rPr>
              <a:t>We stated that it was “well settled that an employee, in order to be entitled to compensation, need not necessarily be engaged in the actual performance of work at the time of injury; </a:t>
            </a:r>
            <a:r>
              <a:rPr lang="en-US" i="1" dirty="0" smtClean="0">
                <a:solidFill>
                  <a:schemeClr val="tx1">
                    <a:lumMod val="75000"/>
                    <a:lumOff val="25000"/>
                  </a:schemeClr>
                </a:solidFill>
              </a:rPr>
              <a:t>it is enough if he is upon his employer’s premises</a:t>
            </a:r>
            <a:r>
              <a:rPr lang="en-US" dirty="0" smtClean="0">
                <a:solidFill>
                  <a:schemeClr val="tx1">
                    <a:lumMod val="75000"/>
                    <a:lumOff val="25000"/>
                  </a:schemeClr>
                </a:solidFill>
              </a:rPr>
              <a:t>, </a:t>
            </a:r>
            <a:r>
              <a:rPr lang="en-US" i="1" dirty="0" smtClean="0">
                <a:solidFill>
                  <a:schemeClr val="tx1">
                    <a:lumMod val="75000"/>
                    <a:lumOff val="25000"/>
                  </a:schemeClr>
                </a:solidFill>
              </a:rPr>
              <a:t>occupying himself consistently with his contract of hire in some manner pertaining to or incidental to his employment</a:t>
            </a:r>
            <a:r>
              <a:rPr lang="en-US" dirty="0" smtClean="0">
                <a:solidFill>
                  <a:schemeClr val="tx1">
                    <a:lumMod val="75000"/>
                    <a:lumOff val="25000"/>
                  </a:schemeClr>
                </a:solidFill>
              </a:rPr>
              <a:t>.”</a:t>
            </a:r>
          </a:p>
          <a:p>
            <a:pPr marL="457200" lvl="0" indent="-457200"/>
            <a:r>
              <a:rPr lang="en-US" sz="2000" i="1" dirty="0" smtClean="0">
                <a:solidFill>
                  <a:schemeClr val="tx1">
                    <a:lumMod val="75000"/>
                    <a:lumOff val="25000"/>
                  </a:schemeClr>
                </a:solidFill>
              </a:rPr>
              <a:t>	Osteen v. Greenville County School District</a:t>
            </a:r>
            <a:r>
              <a:rPr lang="en-US" sz="2000" dirty="0" smtClean="0">
                <a:solidFill>
                  <a:schemeClr val="tx1">
                    <a:lumMod val="75000"/>
                    <a:lumOff val="25000"/>
                  </a:schemeClr>
                </a:solidFill>
              </a:rPr>
              <a:t>, 333 S.C. 43, 47, 508 S.E.2d 21, 23 (1998) (quoting </a:t>
            </a:r>
            <a:r>
              <a:rPr lang="en-US" sz="2000" i="1" dirty="0" smtClean="0">
                <a:solidFill>
                  <a:schemeClr val="tx1">
                    <a:lumMod val="75000"/>
                    <a:lumOff val="25000"/>
                  </a:schemeClr>
                </a:solidFill>
              </a:rPr>
              <a:t>McCoy v. Easley Cotton Mills</a:t>
            </a:r>
            <a:r>
              <a:rPr lang="en-US" sz="2000" dirty="0" smtClean="0">
                <a:solidFill>
                  <a:schemeClr val="tx1">
                    <a:lumMod val="75000"/>
                    <a:lumOff val="25000"/>
                  </a:schemeClr>
                </a:solidFill>
              </a:rPr>
              <a:t>, 218 S.C. 350, 62 S.E.2d 772 (1950)) (emphasis added).</a:t>
            </a:r>
          </a:p>
          <a:p>
            <a:pPr marL="457200" lvl="0" indent="-457200">
              <a:buAutoNum type="arabicPeriod" startAt="3"/>
            </a:pPr>
            <a:endParaRPr lang="en-US" sz="1900" dirty="0" smtClean="0"/>
          </a:p>
          <a:p>
            <a:pPr marL="342900" indent="-342900">
              <a:buFont typeface="+mj-lt"/>
              <a:buAutoNum type="arabicPeriod"/>
            </a:pPr>
            <a:endParaRPr lang="en-US" sz="2400" dirty="0" smtClean="0">
              <a:solidFill>
                <a:schemeClr val="tx1">
                  <a:lumMod val="75000"/>
                  <a:lumOff val="25000"/>
                </a:schemeClr>
              </a:solidFill>
            </a:endParaRPr>
          </a:p>
          <a:p>
            <a:pPr lvl="1" indent="-457200">
              <a:buFont typeface="+mj-lt"/>
              <a:buAutoNum type="alphaLcPeriod"/>
            </a:pPr>
            <a:endParaRPr lang="en-US" sz="2400" dirty="0" smtClean="0"/>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81000" y="76200"/>
            <a:ext cx="8458200" cy="892552"/>
          </a:xfrm>
          <a:prstGeom prst="rect">
            <a:avLst/>
          </a:prstGeom>
          <a:noFill/>
        </p:spPr>
        <p:txBody>
          <a:bodyPr wrap="square" rtlCol="0">
            <a:spAutoFit/>
          </a:bodyPr>
          <a:lstStyle/>
          <a:p>
            <a:pPr algn="ctr"/>
            <a:r>
              <a:rPr lang="en-US" sz="2600" dirty="0" smtClean="0"/>
              <a:t>Exceptions to the “Coming and Going” Rule and its Exceptions in SC – Premises Exception </a:t>
            </a:r>
            <a:r>
              <a:rPr lang="en-US" dirty="0" smtClean="0"/>
              <a:t>(cont.)</a:t>
            </a:r>
            <a:endParaRPr lang="en-US" dirty="0"/>
          </a:p>
        </p:txBody>
      </p:sp>
      <p:cxnSp>
        <p:nvCxnSpPr>
          <p:cNvPr id="12" name="Straight Connector 11"/>
          <p:cNvCxnSpPr/>
          <p:nvPr/>
        </p:nvCxnSpPr>
        <p:spPr>
          <a:xfrm>
            <a:off x="381000" y="995065"/>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9" name="TextBox 8"/>
          <p:cNvSpPr txBox="1"/>
          <p:nvPr/>
        </p:nvSpPr>
        <p:spPr>
          <a:xfrm>
            <a:off x="304800" y="1066800"/>
            <a:ext cx="8305800" cy="5324535"/>
          </a:xfrm>
          <a:prstGeom prst="rect">
            <a:avLst/>
          </a:prstGeom>
          <a:noFill/>
        </p:spPr>
        <p:txBody>
          <a:bodyPr wrap="square" rtlCol="0">
            <a:spAutoFit/>
          </a:bodyPr>
          <a:lstStyle/>
          <a:p>
            <a:pPr marL="457200" lvl="0" indent="-457200"/>
            <a:r>
              <a:rPr lang="en-US" sz="2000" dirty="0" smtClean="0"/>
              <a:t>6.	</a:t>
            </a:r>
            <a:r>
              <a:rPr lang="en-US" sz="2300" dirty="0" smtClean="0">
                <a:solidFill>
                  <a:schemeClr val="tx1">
                    <a:lumMod val="75000"/>
                    <a:lumOff val="25000"/>
                  </a:schemeClr>
                </a:solidFill>
              </a:rPr>
              <a:t>“Employment premises” include lobbies and other common areas inside buildings in which an employer is a partial occupant, whether tenant or partial owner, so long as the employer maintains a right of passage. </a:t>
            </a:r>
            <a:r>
              <a:rPr lang="en-US" sz="2300" i="1" dirty="0" smtClean="0">
                <a:solidFill>
                  <a:schemeClr val="tx1">
                    <a:lumMod val="75000"/>
                    <a:lumOff val="25000"/>
                  </a:schemeClr>
                </a:solidFill>
              </a:rPr>
              <a:t>Evans v. Coats &amp; Clark</a:t>
            </a:r>
            <a:r>
              <a:rPr lang="en-US" sz="2300" dirty="0" smtClean="0">
                <a:solidFill>
                  <a:schemeClr val="tx1">
                    <a:lumMod val="75000"/>
                    <a:lumOff val="25000"/>
                  </a:schemeClr>
                </a:solidFill>
              </a:rPr>
              <a:t>, 328 S.C. 467, 468-69, 492 S.E.2d 807, 808 (1997). In Evans, a woman leaving work slipped in the lobby of a building where her employer leased space on the third floor. She was deemed to be “on the premises” as she remained in the building, even though the employer did not own, control, or maintain the lobby where she suffered the injury.</a:t>
            </a:r>
          </a:p>
          <a:p>
            <a:pPr marL="457200" lvl="0" indent="-457200">
              <a:buAutoNum type="arabicPeriod" startAt="3"/>
            </a:pPr>
            <a:endParaRPr lang="en-US" sz="1900" dirty="0" smtClean="0"/>
          </a:p>
          <a:p>
            <a:pPr marL="342900" indent="-342900">
              <a:buFont typeface="+mj-lt"/>
              <a:buAutoNum type="arabicPeriod"/>
            </a:pPr>
            <a:endParaRPr lang="en-US" sz="2400" dirty="0" smtClean="0">
              <a:solidFill>
                <a:schemeClr val="tx1">
                  <a:lumMod val="75000"/>
                  <a:lumOff val="25000"/>
                </a:schemeClr>
              </a:solidFill>
            </a:endParaRPr>
          </a:p>
          <a:p>
            <a:pPr lvl="1" indent="-457200">
              <a:buFont typeface="+mj-lt"/>
              <a:buAutoNum type="alphaLcPeriod"/>
            </a:pPr>
            <a:endParaRPr lang="en-US" sz="2400" dirty="0" smtClean="0"/>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81000" y="76200"/>
            <a:ext cx="8458200" cy="892552"/>
          </a:xfrm>
          <a:prstGeom prst="rect">
            <a:avLst/>
          </a:prstGeom>
          <a:noFill/>
        </p:spPr>
        <p:txBody>
          <a:bodyPr wrap="square" rtlCol="0">
            <a:spAutoFit/>
          </a:bodyPr>
          <a:lstStyle/>
          <a:p>
            <a:pPr algn="ctr"/>
            <a:r>
              <a:rPr lang="en-US" sz="2600" dirty="0" smtClean="0"/>
              <a:t>Exceptions to the “Coming and Going” Rule and its Exceptions in SC – Premises Exception </a:t>
            </a:r>
            <a:r>
              <a:rPr lang="en-US" dirty="0" smtClean="0"/>
              <a:t>(cont.)</a:t>
            </a:r>
            <a:endParaRPr lang="en-US" dirty="0"/>
          </a:p>
        </p:txBody>
      </p:sp>
      <p:cxnSp>
        <p:nvCxnSpPr>
          <p:cNvPr id="12" name="Straight Connector 11"/>
          <p:cNvCxnSpPr/>
          <p:nvPr/>
        </p:nvCxnSpPr>
        <p:spPr>
          <a:xfrm>
            <a:off x="381000" y="995065"/>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9" name="TextBox 8"/>
          <p:cNvSpPr txBox="1"/>
          <p:nvPr/>
        </p:nvSpPr>
        <p:spPr>
          <a:xfrm>
            <a:off x="304800" y="1066800"/>
            <a:ext cx="8305800" cy="5601533"/>
          </a:xfrm>
          <a:prstGeom prst="rect">
            <a:avLst/>
          </a:prstGeom>
          <a:noFill/>
        </p:spPr>
        <p:txBody>
          <a:bodyPr wrap="square" rtlCol="0">
            <a:spAutoFit/>
          </a:bodyPr>
          <a:lstStyle/>
          <a:p>
            <a:pPr marL="457200" lvl="0" indent="-457200">
              <a:buAutoNum type="arabicPeriod" startAt="7"/>
            </a:pPr>
            <a:r>
              <a:rPr lang="en-US" sz="2400" dirty="0" smtClean="0">
                <a:solidFill>
                  <a:schemeClr val="tx1">
                    <a:lumMod val="75000"/>
                    <a:lumOff val="25000"/>
                  </a:schemeClr>
                </a:solidFill>
              </a:rPr>
              <a:t>The premises include a parking lot owned, maintained and controlled by the employer for the employees’ convenience. </a:t>
            </a:r>
            <a:r>
              <a:rPr lang="en-US" sz="2400" i="1" dirty="0" smtClean="0">
                <a:solidFill>
                  <a:schemeClr val="tx1">
                    <a:lumMod val="75000"/>
                    <a:lumOff val="25000"/>
                  </a:schemeClr>
                </a:solidFill>
              </a:rPr>
              <a:t>Holston v. Allied Corp</a:t>
            </a:r>
            <a:r>
              <a:rPr lang="en-US" sz="2400" dirty="0" smtClean="0">
                <a:solidFill>
                  <a:schemeClr val="tx1">
                    <a:lumMod val="75000"/>
                    <a:lumOff val="25000"/>
                  </a:schemeClr>
                </a:solidFill>
              </a:rPr>
              <a:t>., 300 S.C. 174, 175, 386 S.E.2d 793, 794 (1989).</a:t>
            </a:r>
          </a:p>
          <a:p>
            <a:pPr marL="457200" lvl="0" indent="-457200">
              <a:buAutoNum type="arabicPeriod" startAt="7"/>
            </a:pPr>
            <a:endParaRPr lang="en-US" sz="400" dirty="0" smtClean="0">
              <a:solidFill>
                <a:schemeClr val="tx1">
                  <a:lumMod val="75000"/>
                  <a:lumOff val="25000"/>
                </a:schemeClr>
              </a:solidFill>
            </a:endParaRPr>
          </a:p>
          <a:p>
            <a:pPr marL="457200" lvl="0" indent="-457200">
              <a:buAutoNum type="arabicPeriod" startAt="7"/>
            </a:pPr>
            <a:r>
              <a:rPr lang="en-US" sz="2400" i="1" dirty="0" smtClean="0">
                <a:solidFill>
                  <a:schemeClr val="tx1">
                    <a:lumMod val="75000"/>
                    <a:lumOff val="25000"/>
                  </a:schemeClr>
                </a:solidFill>
              </a:rPr>
              <a:t>But see Matute</a:t>
            </a:r>
            <a:r>
              <a:rPr lang="en-US" sz="2400" dirty="0" smtClean="0">
                <a:solidFill>
                  <a:schemeClr val="tx1">
                    <a:lumMod val="75000"/>
                    <a:lumOff val="25000"/>
                  </a:schemeClr>
                </a:solidFill>
              </a:rPr>
              <a:t>: the exception did </a:t>
            </a:r>
            <a:r>
              <a:rPr lang="en-US" sz="2400" i="1" dirty="0" smtClean="0">
                <a:solidFill>
                  <a:schemeClr val="tx1">
                    <a:lumMod val="75000"/>
                    <a:lumOff val="25000"/>
                  </a:schemeClr>
                </a:solidFill>
              </a:rPr>
              <a:t>not</a:t>
            </a:r>
            <a:r>
              <a:rPr lang="en-US" sz="2400" dirty="0" smtClean="0">
                <a:solidFill>
                  <a:schemeClr val="tx1">
                    <a:lumMod val="75000"/>
                    <a:lumOff val="25000"/>
                  </a:schemeClr>
                </a:solidFill>
              </a:rPr>
              <a:t> apply because the employer did not “own, maintain, or control the sidewalk.” Therefore, outdoor sidewalks and parking lots not owned, controlled, or maintained by the employer might receive different treatment than indoor lobbies, elevators, and other common areas.</a:t>
            </a:r>
          </a:p>
          <a:p>
            <a:pPr marL="342900" indent="-342900">
              <a:buFont typeface="+mj-lt"/>
              <a:buAutoNum type="arabicPeriod"/>
            </a:pPr>
            <a:endParaRPr lang="en-US" sz="2400" dirty="0" smtClean="0">
              <a:solidFill>
                <a:schemeClr val="tx1">
                  <a:lumMod val="75000"/>
                  <a:lumOff val="25000"/>
                </a:schemeClr>
              </a:solidFill>
            </a:endParaRPr>
          </a:p>
          <a:p>
            <a:pPr lvl="1" indent="-457200">
              <a:buFont typeface="+mj-lt"/>
              <a:buAutoNum type="alphaLcPeriod"/>
            </a:pPr>
            <a:endParaRPr lang="en-US" sz="2400" dirty="0" smtClean="0"/>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81000" y="76200"/>
            <a:ext cx="8458200" cy="892552"/>
          </a:xfrm>
          <a:prstGeom prst="rect">
            <a:avLst/>
          </a:prstGeom>
          <a:noFill/>
        </p:spPr>
        <p:txBody>
          <a:bodyPr wrap="square" rtlCol="0">
            <a:spAutoFit/>
          </a:bodyPr>
          <a:lstStyle/>
          <a:p>
            <a:pPr algn="ctr"/>
            <a:r>
              <a:rPr lang="en-US" sz="2600" dirty="0" smtClean="0"/>
              <a:t>Exceptions to the “Coming and Going” Rule and its Exceptions in SC – Means of Transportation Exception</a:t>
            </a:r>
            <a:endParaRPr lang="en-US" dirty="0"/>
          </a:p>
        </p:txBody>
      </p:sp>
      <p:cxnSp>
        <p:nvCxnSpPr>
          <p:cNvPr id="12" name="Straight Connector 11"/>
          <p:cNvCxnSpPr/>
          <p:nvPr/>
        </p:nvCxnSpPr>
        <p:spPr>
          <a:xfrm>
            <a:off x="381000" y="995065"/>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9" name="TextBox 8"/>
          <p:cNvSpPr txBox="1"/>
          <p:nvPr/>
        </p:nvSpPr>
        <p:spPr>
          <a:xfrm>
            <a:off x="304800" y="1066800"/>
            <a:ext cx="8305800" cy="6232475"/>
          </a:xfrm>
          <a:prstGeom prst="rect">
            <a:avLst/>
          </a:prstGeom>
          <a:noFill/>
        </p:spPr>
        <p:txBody>
          <a:bodyPr wrap="square" rtlCol="0">
            <a:spAutoFit/>
          </a:bodyPr>
          <a:lstStyle/>
          <a:p>
            <a:pPr marL="457200" lvl="0" indent="-457200">
              <a:buFont typeface="+mj-lt"/>
              <a:buAutoNum type="arabicPeriod"/>
            </a:pPr>
            <a:r>
              <a:rPr lang="en-US" sz="2300" dirty="0" smtClean="0">
                <a:solidFill>
                  <a:schemeClr val="tx1">
                    <a:lumMod val="75000"/>
                    <a:lumOff val="25000"/>
                  </a:schemeClr>
                </a:solidFill>
              </a:rPr>
              <a:t>Under this exception, the “coming and going” rule does not apply when an employer provides the means of transportation. This includes the provision of transportation to an employee as a passenger so long as the ride is not gratuitous and the employer has agreed to provide the transportation. </a:t>
            </a:r>
            <a:r>
              <a:rPr lang="en-US" sz="2300" i="1" dirty="0" smtClean="0">
                <a:solidFill>
                  <a:schemeClr val="tx1">
                    <a:lumMod val="75000"/>
                    <a:lumOff val="25000"/>
                  </a:schemeClr>
                </a:solidFill>
              </a:rPr>
              <a:t>Medlin v. Upstate Plaster Service</a:t>
            </a:r>
            <a:r>
              <a:rPr lang="en-US" sz="2300" dirty="0" smtClean="0">
                <a:solidFill>
                  <a:schemeClr val="tx1">
                    <a:lumMod val="75000"/>
                    <a:lumOff val="25000"/>
                  </a:schemeClr>
                </a:solidFill>
              </a:rPr>
              <a:t>, 329 S.C. 92, 96, 495 S.E.2d 447, 450 (1998).</a:t>
            </a:r>
          </a:p>
          <a:p>
            <a:pPr marL="914400" lvl="1" indent="-457200">
              <a:buFont typeface="+mj-lt"/>
              <a:buAutoNum type="alphaLcPeriod"/>
            </a:pPr>
            <a:r>
              <a:rPr lang="en-US" sz="2100" dirty="0" smtClean="0">
                <a:solidFill>
                  <a:schemeClr val="tx1">
                    <a:lumMod val="75000"/>
                    <a:lumOff val="25000"/>
                  </a:schemeClr>
                </a:solidFill>
              </a:rPr>
              <a:t>In </a:t>
            </a:r>
            <a:r>
              <a:rPr lang="en-US" sz="2100" i="1" dirty="0" smtClean="0">
                <a:solidFill>
                  <a:schemeClr val="tx1">
                    <a:lumMod val="75000"/>
                    <a:lumOff val="25000"/>
                  </a:schemeClr>
                </a:solidFill>
              </a:rPr>
              <a:t>Medlin</a:t>
            </a:r>
            <a:r>
              <a:rPr lang="en-US" sz="2100" dirty="0" smtClean="0">
                <a:solidFill>
                  <a:schemeClr val="tx1">
                    <a:lumMod val="75000"/>
                    <a:lumOff val="25000"/>
                  </a:schemeClr>
                </a:solidFill>
              </a:rPr>
              <a:t>, the employee had no means of transportation and did not possess a driver’s license.  The employer testified to informing the claimant that if he could get to the office, that he could give the claimant a ride to the job site.  </a:t>
            </a:r>
          </a:p>
          <a:p>
            <a:pPr marL="914400" lvl="1" indent="-457200">
              <a:buFont typeface="+mj-lt"/>
              <a:buAutoNum type="alphaLcPeriod"/>
            </a:pPr>
            <a:r>
              <a:rPr lang="en-US" sz="2100" dirty="0" smtClean="0">
                <a:solidFill>
                  <a:schemeClr val="tx1">
                    <a:lumMod val="75000"/>
                    <a:lumOff val="25000"/>
                  </a:schemeClr>
                </a:solidFill>
              </a:rPr>
              <a:t>Because the employee had no other means of transportation and the employer furnished the employee with a ride each day, the transportation was directly related to employment.</a:t>
            </a:r>
          </a:p>
          <a:p>
            <a:pPr marL="342900" indent="-342900">
              <a:buFont typeface="+mj-lt"/>
              <a:buAutoNum type="arabicPeriod"/>
            </a:pPr>
            <a:endParaRPr lang="en-US" sz="2400" dirty="0" smtClean="0">
              <a:solidFill>
                <a:schemeClr val="tx1">
                  <a:lumMod val="75000"/>
                  <a:lumOff val="25000"/>
                </a:schemeClr>
              </a:solidFill>
            </a:endParaRPr>
          </a:p>
          <a:p>
            <a:pPr lvl="1" indent="-457200">
              <a:buFont typeface="+mj-lt"/>
              <a:buAutoNum type="alphaLcPeriod"/>
            </a:pPr>
            <a:endParaRPr lang="en-US" sz="2400" dirty="0" smtClean="0"/>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04800" y="76200"/>
            <a:ext cx="8686800" cy="861774"/>
          </a:xfrm>
          <a:prstGeom prst="rect">
            <a:avLst/>
          </a:prstGeom>
          <a:noFill/>
        </p:spPr>
        <p:txBody>
          <a:bodyPr wrap="square" rtlCol="0">
            <a:spAutoFit/>
          </a:bodyPr>
          <a:lstStyle/>
          <a:p>
            <a:pPr algn="ctr"/>
            <a:r>
              <a:rPr lang="en-US" sz="2500" dirty="0" smtClean="0"/>
              <a:t>Exceptions to the “Coming and Going” Rule and its Exceptions in SC – Means of Transportation Exception </a:t>
            </a:r>
            <a:r>
              <a:rPr lang="en-US" dirty="0" smtClean="0"/>
              <a:t>(cont.)</a:t>
            </a:r>
            <a:endParaRPr lang="en-US" dirty="0"/>
          </a:p>
        </p:txBody>
      </p:sp>
      <p:cxnSp>
        <p:nvCxnSpPr>
          <p:cNvPr id="12" name="Straight Connector 11"/>
          <p:cNvCxnSpPr/>
          <p:nvPr/>
        </p:nvCxnSpPr>
        <p:spPr>
          <a:xfrm>
            <a:off x="381000" y="995065"/>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9" name="TextBox 8"/>
          <p:cNvSpPr txBox="1"/>
          <p:nvPr/>
        </p:nvSpPr>
        <p:spPr>
          <a:xfrm>
            <a:off x="304800" y="1066800"/>
            <a:ext cx="8305800" cy="5816977"/>
          </a:xfrm>
          <a:prstGeom prst="rect">
            <a:avLst/>
          </a:prstGeom>
          <a:noFill/>
        </p:spPr>
        <p:txBody>
          <a:bodyPr wrap="square" rtlCol="0">
            <a:spAutoFit/>
          </a:bodyPr>
          <a:lstStyle/>
          <a:p>
            <a:pPr marL="457200" lvl="0" indent="-457200">
              <a:buAutoNum type="arabicPeriod" startAt="2"/>
            </a:pPr>
            <a:r>
              <a:rPr lang="en-US" sz="2300" dirty="0" smtClean="0">
                <a:solidFill>
                  <a:schemeClr val="tx1">
                    <a:lumMod val="75000"/>
                    <a:lumOff val="25000"/>
                  </a:schemeClr>
                </a:solidFill>
              </a:rPr>
              <a:t>Where an employee is paid for his travel time and mileage, an injury while traveling to and from work is compensable.  </a:t>
            </a:r>
            <a:r>
              <a:rPr lang="en-US" sz="2300" i="1" dirty="0" smtClean="0">
                <a:solidFill>
                  <a:schemeClr val="tx1">
                    <a:lumMod val="75000"/>
                    <a:lumOff val="25000"/>
                  </a:schemeClr>
                </a:solidFill>
              </a:rPr>
              <a:t>Gray v. Club Group, Ltd.</a:t>
            </a:r>
            <a:r>
              <a:rPr lang="en-US" sz="2300" dirty="0" smtClean="0">
                <a:solidFill>
                  <a:schemeClr val="tx1">
                    <a:lumMod val="75000"/>
                    <a:lumOff val="25000"/>
                  </a:schemeClr>
                </a:solidFill>
              </a:rPr>
              <a:t>, 339 S.C. 173, 528 S.E.2d 435 (2000).</a:t>
            </a:r>
          </a:p>
          <a:p>
            <a:pPr marL="914400" lvl="1" indent="-457200">
              <a:buAutoNum type="alphaLcPeriod"/>
            </a:pPr>
            <a:r>
              <a:rPr lang="en-US" sz="2100" dirty="0" smtClean="0">
                <a:solidFill>
                  <a:schemeClr val="tx1">
                    <a:lumMod val="75000"/>
                    <a:lumOff val="25000"/>
                  </a:schemeClr>
                </a:solidFill>
              </a:rPr>
              <a:t>Generally, South Carolina recognizes that fault has no bearing on compensation unless an employee’s actions are so serious as to evince a willful intent to injure.</a:t>
            </a:r>
          </a:p>
          <a:p>
            <a:pPr marL="914400" lvl="1" indent="-457200">
              <a:buAutoNum type="alphaLcPeriod"/>
            </a:pPr>
            <a:r>
              <a:rPr lang="en-US" sz="2100" dirty="0" smtClean="0">
                <a:solidFill>
                  <a:schemeClr val="tx1">
                    <a:lumMod val="75000"/>
                    <a:lumOff val="25000"/>
                  </a:schemeClr>
                </a:solidFill>
              </a:rPr>
              <a:t>In the case of a traveling employee, exceeding the speed limit does not per se constitute a deviation from employment that would preclude compensation.  Although the employee is performing the task negligently, he is still within the course of employment.  Only where the employee acts willfully or in an intoxicated state will courts deny compensation</a:t>
            </a:r>
          </a:p>
          <a:p>
            <a:pPr marL="457200" lvl="0" indent="-457200">
              <a:buAutoNum type="arabicPeriod" startAt="7"/>
            </a:pPr>
            <a:endParaRPr lang="en-US" sz="2400" dirty="0" smtClean="0">
              <a:solidFill>
                <a:schemeClr val="tx1">
                  <a:lumMod val="75000"/>
                  <a:lumOff val="25000"/>
                </a:schemeClr>
              </a:solidFill>
            </a:endParaRPr>
          </a:p>
          <a:p>
            <a:pPr lvl="1" indent="-457200">
              <a:buFont typeface="+mj-lt"/>
              <a:buAutoNum type="alphaLcPeriod"/>
            </a:pPr>
            <a:endParaRPr lang="en-US" sz="2400" dirty="0" smtClean="0"/>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a:off x="381000" y="995065"/>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9" name="TextBox 8"/>
          <p:cNvSpPr txBox="1"/>
          <p:nvPr/>
        </p:nvSpPr>
        <p:spPr>
          <a:xfrm>
            <a:off x="304800" y="1066800"/>
            <a:ext cx="8305800" cy="6509474"/>
          </a:xfrm>
          <a:prstGeom prst="rect">
            <a:avLst/>
          </a:prstGeom>
          <a:noFill/>
        </p:spPr>
        <p:txBody>
          <a:bodyPr wrap="square" rtlCol="0">
            <a:spAutoFit/>
          </a:bodyPr>
          <a:lstStyle/>
          <a:p>
            <a:pPr marL="457200" lvl="0" indent="-457200">
              <a:buAutoNum type="arabicPeriod" startAt="3"/>
            </a:pPr>
            <a:r>
              <a:rPr lang="en-US" sz="2300" dirty="0" smtClean="0">
                <a:solidFill>
                  <a:schemeClr val="tx1">
                    <a:lumMod val="75000"/>
                    <a:lumOff val="25000"/>
                  </a:schemeClr>
                </a:solidFill>
              </a:rPr>
              <a:t>“The employer remains liable for the journey even though it charges the employee an amount for the trip sufficient to cover its cost.” </a:t>
            </a:r>
            <a:r>
              <a:rPr lang="en-US" sz="2300" i="1" dirty="0" smtClean="0">
                <a:solidFill>
                  <a:schemeClr val="tx1">
                    <a:lumMod val="75000"/>
                    <a:lumOff val="25000"/>
                  </a:schemeClr>
                </a:solidFill>
              </a:rPr>
              <a:t>Pratt v. Morris Roofing, Inc.</a:t>
            </a:r>
            <a:r>
              <a:rPr lang="en-US" sz="2300" dirty="0" smtClean="0">
                <a:solidFill>
                  <a:schemeClr val="tx1">
                    <a:lumMod val="75000"/>
                    <a:lumOff val="25000"/>
                  </a:schemeClr>
                </a:solidFill>
              </a:rPr>
              <a:t>, 357 S.C. 619, 624, 594 S.E.2d 272, 274 (2004). In </a:t>
            </a:r>
            <a:r>
              <a:rPr lang="en-US" sz="2300" i="1" dirty="0" smtClean="0">
                <a:solidFill>
                  <a:schemeClr val="tx1">
                    <a:lumMod val="75000"/>
                    <a:lumOff val="25000"/>
                  </a:schemeClr>
                </a:solidFill>
              </a:rPr>
              <a:t>Pratt</a:t>
            </a:r>
            <a:r>
              <a:rPr lang="en-US" sz="2300" dirty="0" smtClean="0">
                <a:solidFill>
                  <a:schemeClr val="tx1">
                    <a:lumMod val="75000"/>
                    <a:lumOff val="25000"/>
                  </a:schemeClr>
                </a:solidFill>
              </a:rPr>
              <a:t>, the employer deducted thirty-five dollars from the employee’s weekly paycheck for transportation in a company vehicle. The South Carolina Supreme Court held that such a receipt of payment in exchange for transportation amounts to the employer providing the means of transportation to the employee.</a:t>
            </a:r>
          </a:p>
          <a:p>
            <a:pPr marL="457200" lvl="0" indent="-457200">
              <a:buAutoNum type="arabicPeriod" startAt="3"/>
            </a:pPr>
            <a:endParaRPr lang="en-US" sz="400" i="1" dirty="0" smtClean="0">
              <a:solidFill>
                <a:schemeClr val="tx1">
                  <a:lumMod val="75000"/>
                  <a:lumOff val="25000"/>
                </a:schemeClr>
              </a:solidFill>
            </a:endParaRPr>
          </a:p>
          <a:p>
            <a:pPr marL="457200" lvl="0" indent="-457200">
              <a:buAutoNum type="arabicPeriod" startAt="3"/>
            </a:pPr>
            <a:r>
              <a:rPr lang="en-US" sz="2300" i="1" dirty="0" smtClean="0">
                <a:solidFill>
                  <a:schemeClr val="tx1">
                    <a:lumMod val="75000"/>
                    <a:lumOff val="25000"/>
                  </a:schemeClr>
                </a:solidFill>
              </a:rPr>
              <a:t>See also Matute</a:t>
            </a:r>
            <a:r>
              <a:rPr lang="en-US" sz="2300" dirty="0" smtClean="0">
                <a:solidFill>
                  <a:schemeClr val="tx1">
                    <a:lumMod val="75000"/>
                    <a:lumOff val="25000"/>
                  </a:schemeClr>
                </a:solidFill>
              </a:rPr>
              <a:t>: the exception did not apply because the employer “did not provide Matute with transportation to and from work nor did it pay for her transportation.”</a:t>
            </a:r>
          </a:p>
          <a:p>
            <a:pPr marL="457200" lvl="0" indent="-457200">
              <a:buAutoNum type="arabicPeriod" startAt="2"/>
            </a:pPr>
            <a:endParaRPr lang="en-US" sz="2400" dirty="0" smtClean="0">
              <a:solidFill>
                <a:schemeClr val="tx1">
                  <a:lumMod val="75000"/>
                  <a:lumOff val="25000"/>
                </a:schemeClr>
              </a:solidFill>
            </a:endParaRPr>
          </a:p>
          <a:p>
            <a:pPr lvl="1" indent="-457200">
              <a:buFont typeface="+mj-lt"/>
              <a:buAutoNum type="alphaLcPeriod"/>
            </a:pPr>
            <a:endParaRPr lang="en-US" sz="2400" dirty="0" smtClean="0"/>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
        <p:nvSpPr>
          <p:cNvPr id="10" name="TextBox 9"/>
          <p:cNvSpPr txBox="1"/>
          <p:nvPr/>
        </p:nvSpPr>
        <p:spPr>
          <a:xfrm>
            <a:off x="304800" y="76200"/>
            <a:ext cx="8686800" cy="861774"/>
          </a:xfrm>
          <a:prstGeom prst="rect">
            <a:avLst/>
          </a:prstGeom>
          <a:noFill/>
        </p:spPr>
        <p:txBody>
          <a:bodyPr wrap="square" rtlCol="0">
            <a:spAutoFit/>
          </a:bodyPr>
          <a:lstStyle/>
          <a:p>
            <a:pPr algn="ctr"/>
            <a:r>
              <a:rPr lang="en-US" sz="2500" dirty="0" smtClean="0"/>
              <a:t>Exceptions to the “Coming and Going” Rule and its Exceptions in SC – Means of Transportation Exception </a:t>
            </a:r>
            <a:r>
              <a:rPr lang="en-US" dirty="0" smtClean="0"/>
              <a:t>(cont.)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990600" y="152400"/>
            <a:ext cx="7543800" cy="584775"/>
          </a:xfrm>
          <a:prstGeom prst="rect">
            <a:avLst/>
          </a:prstGeom>
          <a:noFill/>
        </p:spPr>
        <p:txBody>
          <a:bodyPr wrap="square" rtlCol="0">
            <a:spAutoFit/>
          </a:bodyPr>
          <a:lstStyle/>
          <a:p>
            <a:r>
              <a:rPr lang="en-US" sz="3200" dirty="0" smtClean="0">
                <a:solidFill>
                  <a:schemeClr val="bg1"/>
                </a:solidFill>
              </a:rPr>
              <a:t>Hedrick Gardner Kincheloe &amp; Garofalo, LLP</a:t>
            </a:r>
            <a:endParaRPr lang="en-US" sz="3200" dirty="0">
              <a:solidFill>
                <a:schemeClr val="bg1"/>
              </a:solidFill>
            </a:endParaRPr>
          </a:p>
        </p:txBody>
      </p:sp>
      <p:cxnSp>
        <p:nvCxnSpPr>
          <p:cNvPr id="12" name="Straight Connector 11"/>
          <p:cNvCxnSpPr/>
          <p:nvPr/>
        </p:nvCxnSpPr>
        <p:spPr>
          <a:xfrm>
            <a:off x="381000" y="838200"/>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066800" y="2543651"/>
            <a:ext cx="7086600" cy="1723549"/>
          </a:xfrm>
          <a:prstGeom prst="rect">
            <a:avLst/>
          </a:prstGeom>
          <a:noFill/>
        </p:spPr>
        <p:txBody>
          <a:bodyPr wrap="square" rtlCol="0">
            <a:spAutoFit/>
          </a:bodyPr>
          <a:lstStyle/>
          <a:p>
            <a:pPr lvl="1" indent="-457200" algn="ctr"/>
            <a:r>
              <a:rPr lang="en-US" sz="4000" dirty="0" smtClean="0">
                <a:solidFill>
                  <a:schemeClr val="tx1">
                    <a:lumMod val="75000"/>
                    <a:lumOff val="25000"/>
                  </a:schemeClr>
                </a:solidFill>
              </a:rPr>
              <a:t>Occupational Disease Claims</a:t>
            </a:r>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81000" y="156865"/>
            <a:ext cx="8458200" cy="830997"/>
          </a:xfrm>
          <a:prstGeom prst="rect">
            <a:avLst/>
          </a:prstGeom>
          <a:noFill/>
        </p:spPr>
        <p:txBody>
          <a:bodyPr wrap="square" rtlCol="0">
            <a:spAutoFit/>
          </a:bodyPr>
          <a:lstStyle/>
          <a:p>
            <a:pPr algn="ctr"/>
            <a:r>
              <a:rPr lang="en-US" sz="2400" dirty="0" smtClean="0"/>
              <a:t>Exceptions to the “Coming and Going” Rule and its Exceptions in SC – Inherently Dangerous Passageway</a:t>
            </a:r>
            <a:endParaRPr lang="en-US" sz="2400" dirty="0"/>
          </a:p>
        </p:txBody>
      </p:sp>
      <p:cxnSp>
        <p:nvCxnSpPr>
          <p:cNvPr id="12" name="Straight Connector 11"/>
          <p:cNvCxnSpPr/>
          <p:nvPr/>
        </p:nvCxnSpPr>
        <p:spPr>
          <a:xfrm>
            <a:off x="381000" y="995065"/>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9" name="TextBox 8"/>
          <p:cNvSpPr txBox="1"/>
          <p:nvPr/>
        </p:nvSpPr>
        <p:spPr>
          <a:xfrm>
            <a:off x="304800" y="1066800"/>
            <a:ext cx="8305800" cy="6432530"/>
          </a:xfrm>
          <a:prstGeom prst="rect">
            <a:avLst/>
          </a:prstGeom>
          <a:noFill/>
        </p:spPr>
        <p:txBody>
          <a:bodyPr wrap="square" rtlCol="0">
            <a:spAutoFit/>
          </a:bodyPr>
          <a:lstStyle/>
          <a:p>
            <a:pPr marL="457200" lvl="0" indent="-457200">
              <a:buFont typeface="+mj-lt"/>
              <a:buAutoNum type="arabicPeriod"/>
            </a:pPr>
            <a:r>
              <a:rPr lang="en-US" sz="2100" dirty="0" smtClean="0">
                <a:solidFill>
                  <a:schemeClr val="tx1">
                    <a:lumMod val="75000"/>
                    <a:lumOff val="25000"/>
                  </a:schemeClr>
                </a:solidFill>
              </a:rPr>
              <a:t>Under this exception, even if the way used is inherently dangerous (e.g. ice roads), conditions must also satisfy one of two prongs. A plaintiff might show that the route is the “exclusive” (beyond “usual” or “expected” or “regularly used”) way to work. Alternatively, he might show that the employer constructed and maintained the route. </a:t>
            </a:r>
            <a:r>
              <a:rPr lang="en-US" sz="2100" i="1" dirty="0" smtClean="0">
                <a:solidFill>
                  <a:schemeClr val="tx1">
                    <a:lumMod val="75000"/>
                    <a:lumOff val="25000"/>
                  </a:schemeClr>
                </a:solidFill>
              </a:rPr>
              <a:t>See</a:t>
            </a:r>
            <a:r>
              <a:rPr lang="en-US" sz="2100" dirty="0" smtClean="0">
                <a:solidFill>
                  <a:schemeClr val="tx1">
                    <a:lumMod val="75000"/>
                    <a:lumOff val="25000"/>
                  </a:schemeClr>
                </a:solidFill>
              </a:rPr>
              <a:t> </a:t>
            </a:r>
            <a:r>
              <a:rPr lang="en-US" sz="2100" i="1" dirty="0" smtClean="0">
                <a:solidFill>
                  <a:schemeClr val="tx1">
                    <a:lumMod val="75000"/>
                    <a:lumOff val="25000"/>
                  </a:schemeClr>
                </a:solidFill>
              </a:rPr>
              <a:t>Aughtry v. Abbeville County School District #60</a:t>
            </a:r>
            <a:r>
              <a:rPr lang="en-US" sz="2100" dirty="0" smtClean="0">
                <a:solidFill>
                  <a:schemeClr val="tx1">
                    <a:lumMod val="75000"/>
                    <a:lumOff val="25000"/>
                  </a:schemeClr>
                </a:solidFill>
              </a:rPr>
              <a:t>, 332 S.C. 453, 462, 504 S.E.2d 830, 835 (1998) (</a:t>
            </a:r>
            <a:r>
              <a:rPr lang="en-US" sz="2100" i="1" dirty="0" smtClean="0">
                <a:solidFill>
                  <a:schemeClr val="tx1">
                    <a:lumMod val="75000"/>
                    <a:lumOff val="25000"/>
                  </a:schemeClr>
                </a:solidFill>
              </a:rPr>
              <a:t>rev’d on other grounds</a:t>
            </a:r>
            <a:r>
              <a:rPr lang="en-US" sz="2100" dirty="0" smtClean="0">
                <a:solidFill>
                  <a:schemeClr val="tx1">
                    <a:lumMod val="75000"/>
                    <a:lumOff val="25000"/>
                  </a:schemeClr>
                </a:solidFill>
              </a:rPr>
              <a:t>, </a:t>
            </a:r>
            <a:r>
              <a:rPr lang="en-US" sz="2100" i="1" dirty="0" smtClean="0">
                <a:solidFill>
                  <a:schemeClr val="tx1">
                    <a:lumMod val="75000"/>
                    <a:lumOff val="25000"/>
                  </a:schemeClr>
                </a:solidFill>
              </a:rPr>
              <a:t>Aughtry v. Abbeville County School District #60</a:t>
            </a:r>
            <a:r>
              <a:rPr lang="en-US" sz="2100" dirty="0" smtClean="0">
                <a:solidFill>
                  <a:schemeClr val="tx1">
                    <a:lumMod val="75000"/>
                    <a:lumOff val="25000"/>
                  </a:schemeClr>
                </a:solidFill>
              </a:rPr>
              <a:t>, 340 S.C. 604, 605-06, 533 S.E.2d 885, 886 (2000)).</a:t>
            </a:r>
          </a:p>
          <a:p>
            <a:pPr marL="457200" lvl="0" indent="-457200">
              <a:buFont typeface="+mj-lt"/>
              <a:buAutoNum type="arabicPeriod"/>
            </a:pPr>
            <a:endParaRPr lang="en-US" sz="400" dirty="0" smtClean="0">
              <a:solidFill>
                <a:schemeClr val="tx1">
                  <a:lumMod val="75000"/>
                  <a:lumOff val="25000"/>
                </a:schemeClr>
              </a:solidFill>
            </a:endParaRPr>
          </a:p>
          <a:p>
            <a:pPr marL="457200" lvl="0" indent="-457200">
              <a:buFont typeface="+mj-lt"/>
              <a:buAutoNum type="arabicPeriod"/>
            </a:pPr>
            <a:r>
              <a:rPr lang="en-US" sz="2100" i="1" dirty="0" smtClean="0">
                <a:solidFill>
                  <a:schemeClr val="tx1">
                    <a:lumMod val="75000"/>
                    <a:lumOff val="25000"/>
                  </a:schemeClr>
                </a:solidFill>
              </a:rPr>
              <a:t>See also Matute</a:t>
            </a:r>
            <a:r>
              <a:rPr lang="en-US" sz="2100" dirty="0" smtClean="0">
                <a:solidFill>
                  <a:schemeClr val="tx1">
                    <a:lumMod val="75000"/>
                    <a:lumOff val="25000"/>
                  </a:schemeClr>
                </a:solidFill>
              </a:rPr>
              <a:t>: the exception did </a:t>
            </a:r>
            <a:r>
              <a:rPr lang="en-US" sz="2100" i="1" dirty="0" smtClean="0">
                <a:solidFill>
                  <a:schemeClr val="tx1">
                    <a:lumMod val="75000"/>
                    <a:lumOff val="25000"/>
                  </a:schemeClr>
                </a:solidFill>
              </a:rPr>
              <a:t>not</a:t>
            </a:r>
            <a:r>
              <a:rPr lang="en-US" sz="2100" dirty="0" smtClean="0">
                <a:solidFill>
                  <a:schemeClr val="tx1">
                    <a:lumMod val="75000"/>
                    <a:lumOff val="25000"/>
                  </a:schemeClr>
                </a:solidFill>
              </a:rPr>
              <a:t> apply because “Matute’s route into and out of the hospital was neither the exclusive nor the required means of entry or exit nor was it inherently dangerous” (the plaintiff herself had testified that the sidewalk was level and free of defects).</a:t>
            </a:r>
          </a:p>
          <a:p>
            <a:pPr marL="457200" lvl="0" indent="-457200">
              <a:buFont typeface="+mj-lt"/>
              <a:buAutoNum type="arabicPeriod"/>
            </a:pPr>
            <a:endParaRPr lang="en-US" sz="2400" dirty="0" smtClean="0">
              <a:solidFill>
                <a:schemeClr val="tx1">
                  <a:lumMod val="75000"/>
                  <a:lumOff val="25000"/>
                </a:schemeClr>
              </a:solidFill>
            </a:endParaRPr>
          </a:p>
          <a:p>
            <a:pPr lvl="1" indent="-457200">
              <a:buFont typeface="+mj-lt"/>
              <a:buAutoNum type="alphaLcPeriod"/>
            </a:pPr>
            <a:endParaRPr lang="en-US" sz="2400" dirty="0" smtClean="0"/>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81000" y="156865"/>
            <a:ext cx="8458200" cy="830997"/>
          </a:xfrm>
          <a:prstGeom prst="rect">
            <a:avLst/>
          </a:prstGeom>
          <a:noFill/>
        </p:spPr>
        <p:txBody>
          <a:bodyPr wrap="square" rtlCol="0">
            <a:spAutoFit/>
          </a:bodyPr>
          <a:lstStyle/>
          <a:p>
            <a:pPr algn="ctr"/>
            <a:r>
              <a:rPr lang="en-US" sz="2400" dirty="0" smtClean="0"/>
              <a:t>Exceptions to the “Coming and Going” Rule and its Exceptions in SC – Duty or Task Exception</a:t>
            </a:r>
            <a:endParaRPr lang="en-US" sz="2400" dirty="0"/>
          </a:p>
        </p:txBody>
      </p:sp>
      <p:cxnSp>
        <p:nvCxnSpPr>
          <p:cNvPr id="12" name="Straight Connector 11"/>
          <p:cNvCxnSpPr/>
          <p:nvPr/>
        </p:nvCxnSpPr>
        <p:spPr>
          <a:xfrm>
            <a:off x="381000" y="995065"/>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9" name="TextBox 8"/>
          <p:cNvSpPr txBox="1"/>
          <p:nvPr/>
        </p:nvSpPr>
        <p:spPr>
          <a:xfrm>
            <a:off x="304800" y="1066800"/>
            <a:ext cx="8305800" cy="6647974"/>
          </a:xfrm>
          <a:prstGeom prst="rect">
            <a:avLst/>
          </a:prstGeom>
          <a:noFill/>
        </p:spPr>
        <p:txBody>
          <a:bodyPr wrap="square" rtlCol="0">
            <a:spAutoFit/>
          </a:bodyPr>
          <a:lstStyle/>
          <a:p>
            <a:pPr marL="457200" lvl="0" indent="-457200">
              <a:buFont typeface="+mj-lt"/>
              <a:buAutoNum type="arabicPeriod"/>
            </a:pPr>
            <a:r>
              <a:rPr lang="en-US" sz="1950" dirty="0" smtClean="0">
                <a:solidFill>
                  <a:schemeClr val="tx1">
                    <a:lumMod val="75000"/>
                    <a:lumOff val="25000"/>
                  </a:schemeClr>
                </a:solidFill>
              </a:rPr>
              <a:t>“Under this exception, an employee will not be precluded from receiving benefits where the employee, on his way to or from work, is charged with some duty or task in connection with his employment.” </a:t>
            </a:r>
            <a:r>
              <a:rPr lang="en-US" sz="1950" i="1" dirty="0" smtClean="0">
                <a:solidFill>
                  <a:schemeClr val="tx1">
                    <a:lumMod val="75000"/>
                    <a:lumOff val="25000"/>
                  </a:schemeClr>
                </a:solidFill>
              </a:rPr>
              <a:t>Whitworth v. Window World, Inc.</a:t>
            </a:r>
            <a:r>
              <a:rPr lang="en-US" sz="1950" dirty="0" smtClean="0">
                <a:solidFill>
                  <a:schemeClr val="tx1">
                    <a:lumMod val="75000"/>
                    <a:lumOff val="25000"/>
                  </a:schemeClr>
                </a:solidFill>
              </a:rPr>
              <a:t>, 377 S.C. 637, 641, 661 S.E.2d 333, 336 (2008). In </a:t>
            </a:r>
            <a:r>
              <a:rPr lang="en-US" sz="1950" i="1" dirty="0" smtClean="0">
                <a:solidFill>
                  <a:schemeClr val="tx1">
                    <a:lumMod val="75000"/>
                    <a:lumOff val="25000"/>
                  </a:schemeClr>
                </a:solidFill>
              </a:rPr>
              <a:t>Whitworth</a:t>
            </a:r>
            <a:r>
              <a:rPr lang="en-US" sz="1950" dirty="0" smtClean="0">
                <a:solidFill>
                  <a:schemeClr val="tx1">
                    <a:lumMod val="75000"/>
                    <a:lumOff val="25000"/>
                  </a:schemeClr>
                </a:solidFill>
              </a:rPr>
              <a:t>, a window installer became involved in a wreck on his way to a jobsite while transporting in his truck a breaker that was necessary for the installation process. However, traveling to work while transporting tools of the trade did not automatically convert the event into a work-related duty or task. The South Carolina Supreme Court concluded that the exception did </a:t>
            </a:r>
            <a:r>
              <a:rPr lang="en-US" sz="1950" i="1" dirty="0" smtClean="0">
                <a:solidFill>
                  <a:schemeClr val="tx1">
                    <a:lumMod val="75000"/>
                    <a:lumOff val="25000"/>
                  </a:schemeClr>
                </a:solidFill>
              </a:rPr>
              <a:t>not</a:t>
            </a:r>
            <a:r>
              <a:rPr lang="en-US" sz="1950" dirty="0" smtClean="0">
                <a:solidFill>
                  <a:schemeClr val="tx1">
                    <a:lumMod val="75000"/>
                    <a:lumOff val="25000"/>
                  </a:schemeClr>
                </a:solidFill>
              </a:rPr>
              <a:t> apply because the plaintiff “was driving his own truck, towing his own tools, and had no work-related tasks to perform on his way to the jobsite.” </a:t>
            </a:r>
            <a:r>
              <a:rPr lang="en-US" sz="1950" i="1" dirty="0" smtClean="0">
                <a:solidFill>
                  <a:schemeClr val="tx1">
                    <a:lumMod val="75000"/>
                    <a:lumOff val="25000"/>
                  </a:schemeClr>
                </a:solidFill>
              </a:rPr>
              <a:t>Id.</a:t>
            </a:r>
            <a:r>
              <a:rPr lang="en-US" sz="1950" dirty="0" smtClean="0">
                <a:solidFill>
                  <a:schemeClr val="tx1">
                    <a:lumMod val="75000"/>
                    <a:lumOff val="25000"/>
                  </a:schemeClr>
                </a:solidFill>
              </a:rPr>
              <a:t> at 642.</a:t>
            </a:r>
          </a:p>
          <a:p>
            <a:pPr marL="457200" lvl="0" indent="-457200">
              <a:buFont typeface="+mj-lt"/>
              <a:buAutoNum type="arabicPeriod"/>
            </a:pPr>
            <a:endParaRPr lang="en-US" sz="400" dirty="0" smtClean="0">
              <a:solidFill>
                <a:schemeClr val="tx1">
                  <a:lumMod val="75000"/>
                  <a:lumOff val="25000"/>
                </a:schemeClr>
              </a:solidFill>
            </a:endParaRPr>
          </a:p>
          <a:p>
            <a:pPr marL="457200" lvl="0" indent="-457200">
              <a:buFont typeface="+mj-lt"/>
              <a:buAutoNum type="arabicPeriod"/>
            </a:pPr>
            <a:r>
              <a:rPr lang="en-US" sz="1950" i="1" dirty="0" smtClean="0">
                <a:solidFill>
                  <a:schemeClr val="tx1">
                    <a:lumMod val="75000"/>
                    <a:lumOff val="25000"/>
                  </a:schemeClr>
                </a:solidFill>
              </a:rPr>
              <a:t>See also Matute</a:t>
            </a:r>
            <a:r>
              <a:rPr lang="en-US" sz="1950" dirty="0" smtClean="0">
                <a:solidFill>
                  <a:schemeClr val="tx1">
                    <a:lumMod val="75000"/>
                    <a:lumOff val="25000"/>
                  </a:schemeClr>
                </a:solidFill>
              </a:rPr>
              <a:t>: the exception did </a:t>
            </a:r>
            <a:r>
              <a:rPr lang="en-US" sz="1950" i="1" dirty="0" smtClean="0">
                <a:solidFill>
                  <a:schemeClr val="tx1">
                    <a:lumMod val="75000"/>
                    <a:lumOff val="25000"/>
                  </a:schemeClr>
                </a:solidFill>
              </a:rPr>
              <a:t>not</a:t>
            </a:r>
            <a:r>
              <a:rPr lang="en-US" sz="1950" dirty="0" smtClean="0">
                <a:solidFill>
                  <a:schemeClr val="tx1">
                    <a:lumMod val="75000"/>
                    <a:lumOff val="25000"/>
                  </a:schemeClr>
                </a:solidFill>
              </a:rPr>
              <a:t> apply because the plaintiff “was not fulfilling any duty or task in connection with her employment [] when she fell.”</a:t>
            </a:r>
          </a:p>
          <a:p>
            <a:pPr marL="457200" lvl="0" indent="-457200">
              <a:buFont typeface="+mj-lt"/>
              <a:buAutoNum type="arabicPeriod"/>
            </a:pPr>
            <a:endParaRPr lang="en-US" sz="2400" dirty="0" smtClean="0">
              <a:solidFill>
                <a:schemeClr val="tx1">
                  <a:lumMod val="75000"/>
                  <a:lumOff val="25000"/>
                </a:schemeClr>
              </a:solidFill>
            </a:endParaRPr>
          </a:p>
          <a:p>
            <a:pPr lvl="1" indent="-457200">
              <a:buFont typeface="+mj-lt"/>
              <a:buAutoNum type="alphaLcPeriod"/>
            </a:pPr>
            <a:endParaRPr lang="en-US" sz="2400" dirty="0" smtClean="0"/>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156865"/>
            <a:ext cx="8458200" cy="830997"/>
          </a:xfrm>
          <a:prstGeom prst="rect">
            <a:avLst/>
          </a:prstGeom>
          <a:noFill/>
        </p:spPr>
        <p:txBody>
          <a:bodyPr wrap="square" rtlCol="0">
            <a:spAutoFit/>
          </a:bodyPr>
          <a:lstStyle/>
          <a:p>
            <a:pPr algn="ctr"/>
            <a:r>
              <a:rPr lang="en-US" sz="2400" dirty="0" smtClean="0"/>
              <a:t>Exceptions to the “Coming and Going” Rule and its Exceptions in SC – Special Errand Exception</a:t>
            </a:r>
            <a:endParaRPr lang="en-US" sz="2400" dirty="0"/>
          </a:p>
        </p:txBody>
      </p:sp>
      <p:cxnSp>
        <p:nvCxnSpPr>
          <p:cNvPr id="12" name="Straight Connector 11"/>
          <p:cNvCxnSpPr/>
          <p:nvPr/>
        </p:nvCxnSpPr>
        <p:spPr>
          <a:xfrm>
            <a:off x="381000" y="995065"/>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9" name="TextBox 8"/>
          <p:cNvSpPr txBox="1"/>
          <p:nvPr/>
        </p:nvSpPr>
        <p:spPr>
          <a:xfrm>
            <a:off x="304800" y="990600"/>
            <a:ext cx="8305800" cy="6771084"/>
          </a:xfrm>
          <a:prstGeom prst="rect">
            <a:avLst/>
          </a:prstGeom>
          <a:noFill/>
        </p:spPr>
        <p:txBody>
          <a:bodyPr wrap="square" rtlCol="0">
            <a:spAutoFit/>
          </a:bodyPr>
          <a:lstStyle/>
          <a:p>
            <a:pPr marL="457200" lvl="0" indent="-457200">
              <a:buFont typeface="+mj-lt"/>
              <a:buAutoNum type="arabicPeriod"/>
            </a:pPr>
            <a:r>
              <a:rPr lang="en-US" sz="2000" dirty="0" smtClean="0">
                <a:solidFill>
                  <a:schemeClr val="tx1">
                    <a:lumMod val="75000"/>
                    <a:lumOff val="25000"/>
                  </a:schemeClr>
                </a:solidFill>
              </a:rPr>
              <a:t>When any person in authority directs an employee to run some private errand or do some work outside her normal duties for the private benefit of the employer or superior, an injury in the course of that work is compensable.  </a:t>
            </a:r>
          </a:p>
          <a:p>
            <a:pPr marL="457200" lvl="0" indent="-457200">
              <a:buFont typeface="+mj-lt"/>
              <a:buAutoNum type="arabicPeriod"/>
            </a:pPr>
            <a:r>
              <a:rPr lang="en-US" sz="2000" dirty="0" smtClean="0">
                <a:solidFill>
                  <a:schemeClr val="tx1">
                    <a:lumMod val="75000"/>
                    <a:lumOff val="25000"/>
                  </a:schemeClr>
                </a:solidFill>
              </a:rPr>
              <a:t>Where an employee is expected from time to time to attend events that are after normal work hours, traveling to or from such an event does not fall under the special errand exception.  </a:t>
            </a:r>
            <a:r>
              <a:rPr lang="en-US" sz="2000" i="1" dirty="0" smtClean="0">
                <a:solidFill>
                  <a:schemeClr val="tx1">
                    <a:lumMod val="75000"/>
                    <a:lumOff val="25000"/>
                  </a:schemeClr>
                </a:solidFill>
              </a:rPr>
              <a:t>Gregg v. Dochester Cnty. Sch. System</a:t>
            </a:r>
            <a:r>
              <a:rPr lang="en-US" sz="2000" dirty="0" smtClean="0">
                <a:solidFill>
                  <a:schemeClr val="tx1">
                    <a:lumMod val="75000"/>
                    <a:lumOff val="25000"/>
                  </a:schemeClr>
                </a:solidFill>
              </a:rPr>
              <a:t>, 270 S.C. 189, 241 S.E.2d 554 (1978).  Such events could include a meeting to discuss work, even on days when the employee was not scheduled to work.  </a:t>
            </a:r>
            <a:r>
              <a:rPr lang="en-US" sz="2000" i="1" dirty="0" smtClean="0">
                <a:solidFill>
                  <a:schemeClr val="tx1">
                    <a:lumMod val="75000"/>
                    <a:lumOff val="25000"/>
                  </a:schemeClr>
                </a:solidFill>
              </a:rPr>
              <a:t>McDaniel v. Bus Terminal Rest. Mngt. Corp.</a:t>
            </a:r>
            <a:r>
              <a:rPr lang="en-US" sz="2000" dirty="0" smtClean="0">
                <a:solidFill>
                  <a:schemeClr val="tx1">
                    <a:lumMod val="75000"/>
                    <a:lumOff val="25000"/>
                  </a:schemeClr>
                </a:solidFill>
              </a:rPr>
              <a:t>, 271 S.C. 299, 247 S.E.2d 321 (1978).</a:t>
            </a:r>
          </a:p>
          <a:p>
            <a:pPr marL="457200" lvl="0" indent="-457200">
              <a:buFont typeface="+mj-lt"/>
              <a:buAutoNum type="arabicPeriod"/>
            </a:pPr>
            <a:r>
              <a:rPr lang="en-US" sz="2000" dirty="0" smtClean="0">
                <a:solidFill>
                  <a:schemeClr val="tx1">
                    <a:lumMod val="75000"/>
                    <a:lumOff val="25000"/>
                  </a:schemeClr>
                </a:solidFill>
              </a:rPr>
              <a:t>The special errand exception applies where an employee is called in to work for emergency duty and is injured while traveling to or from such duty.  </a:t>
            </a:r>
            <a:r>
              <a:rPr lang="en-US" sz="2000" i="1" dirty="0" smtClean="0">
                <a:solidFill>
                  <a:schemeClr val="tx1">
                    <a:lumMod val="75000"/>
                    <a:lumOff val="25000"/>
                  </a:schemeClr>
                </a:solidFill>
              </a:rPr>
              <a:t>Bickley v. S.C. Elec. &amp; Gas Co</a:t>
            </a:r>
            <a:r>
              <a:rPr lang="en-US" sz="2000" dirty="0" smtClean="0">
                <a:solidFill>
                  <a:schemeClr val="tx1">
                    <a:lumMod val="75000"/>
                    <a:lumOff val="25000"/>
                  </a:schemeClr>
                </a:solidFill>
              </a:rPr>
              <a:t>, 259 S.C. 463, 192 S.E.2d 866 (1972).</a:t>
            </a:r>
          </a:p>
          <a:p>
            <a:pPr marL="457200" lvl="0" indent="-457200">
              <a:buFont typeface="+mj-lt"/>
              <a:buAutoNum type="arabicPeriod"/>
            </a:pPr>
            <a:endParaRPr lang="en-US" sz="2400" dirty="0" smtClean="0">
              <a:solidFill>
                <a:schemeClr val="tx1">
                  <a:lumMod val="75000"/>
                  <a:lumOff val="25000"/>
                </a:schemeClr>
              </a:solidFill>
            </a:endParaRPr>
          </a:p>
          <a:p>
            <a:pPr lvl="1" indent="-457200">
              <a:buFont typeface="+mj-lt"/>
              <a:buAutoNum type="alphaLcPeriod"/>
            </a:pPr>
            <a:endParaRPr lang="en-US" sz="2400" dirty="0" smtClean="0"/>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156865"/>
            <a:ext cx="8458200" cy="830997"/>
          </a:xfrm>
          <a:prstGeom prst="rect">
            <a:avLst/>
          </a:prstGeom>
          <a:noFill/>
        </p:spPr>
        <p:txBody>
          <a:bodyPr wrap="square" rtlCol="0">
            <a:spAutoFit/>
          </a:bodyPr>
          <a:lstStyle/>
          <a:p>
            <a:pPr algn="ctr"/>
            <a:r>
              <a:rPr lang="en-US" sz="2400" dirty="0" smtClean="0"/>
              <a:t>Exceptions to the “Coming and Going” Rule and its Exceptions in SC – Contractual Duty Exception</a:t>
            </a:r>
            <a:endParaRPr lang="en-US" sz="2400" dirty="0"/>
          </a:p>
        </p:txBody>
      </p:sp>
      <p:cxnSp>
        <p:nvCxnSpPr>
          <p:cNvPr id="12" name="Straight Connector 11"/>
          <p:cNvCxnSpPr/>
          <p:nvPr/>
        </p:nvCxnSpPr>
        <p:spPr>
          <a:xfrm>
            <a:off x="381000" y="995065"/>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9" name="TextBox 8"/>
          <p:cNvSpPr txBox="1"/>
          <p:nvPr/>
        </p:nvSpPr>
        <p:spPr>
          <a:xfrm>
            <a:off x="304800" y="1048970"/>
            <a:ext cx="8458200" cy="6571030"/>
          </a:xfrm>
          <a:prstGeom prst="rect">
            <a:avLst/>
          </a:prstGeom>
          <a:noFill/>
        </p:spPr>
        <p:txBody>
          <a:bodyPr wrap="square" rtlCol="0">
            <a:spAutoFit/>
          </a:bodyPr>
          <a:lstStyle/>
          <a:p>
            <a:pPr marL="457200" lvl="0" indent="-457200">
              <a:buFont typeface="+mj-lt"/>
              <a:buAutoNum type="arabicPeriod"/>
            </a:pPr>
            <a:r>
              <a:rPr lang="en-US" dirty="0" smtClean="0">
                <a:solidFill>
                  <a:schemeClr val="tx1">
                    <a:lumMod val="75000"/>
                    <a:lumOff val="25000"/>
                  </a:schemeClr>
                </a:solidFill>
              </a:rPr>
              <a:t>This exception applies when an employee suffers an injury while traveling near his place of employment if his travel implicates some contractual duty. </a:t>
            </a:r>
            <a:r>
              <a:rPr lang="en-US" i="1" dirty="0" smtClean="0">
                <a:solidFill>
                  <a:schemeClr val="tx1">
                    <a:lumMod val="75000"/>
                    <a:lumOff val="25000"/>
                  </a:schemeClr>
                </a:solidFill>
              </a:rPr>
              <a:t>Howell v. Pacific Columbia Mills</a:t>
            </a:r>
            <a:r>
              <a:rPr lang="en-US" dirty="0" smtClean="0">
                <a:solidFill>
                  <a:schemeClr val="tx1">
                    <a:lumMod val="75000"/>
                    <a:lumOff val="25000"/>
                  </a:schemeClr>
                </a:solidFill>
              </a:rPr>
              <a:t>, 291 S.C. 469, 472, 354 S.E.2d 384, 385 (1987); </a:t>
            </a:r>
            <a:r>
              <a:rPr lang="en-US" i="1" dirty="0" smtClean="0">
                <a:solidFill>
                  <a:schemeClr val="tx1">
                    <a:lumMod val="75000"/>
                    <a:lumOff val="25000"/>
                  </a:schemeClr>
                </a:solidFill>
              </a:rPr>
              <a:t>Sola v. Sunny Slope Farms</a:t>
            </a:r>
            <a:r>
              <a:rPr lang="en-US" dirty="0" smtClean="0">
                <a:solidFill>
                  <a:schemeClr val="tx1">
                    <a:lumMod val="75000"/>
                    <a:lumOff val="25000"/>
                  </a:schemeClr>
                </a:solidFill>
              </a:rPr>
              <a:t>, 244 S.C. 6, 14, 135 S.E.2d 321, 326 (1964).</a:t>
            </a:r>
          </a:p>
          <a:p>
            <a:pPr marL="457200" lvl="0" indent="-457200">
              <a:buFont typeface="+mj-lt"/>
              <a:buAutoNum type="arabicPeriod"/>
            </a:pPr>
            <a:r>
              <a:rPr lang="en-US" dirty="0" smtClean="0">
                <a:solidFill>
                  <a:schemeClr val="tx1">
                    <a:lumMod val="75000"/>
                    <a:lumOff val="25000"/>
                  </a:schemeClr>
                </a:solidFill>
              </a:rPr>
              <a:t>In </a:t>
            </a:r>
            <a:r>
              <a:rPr lang="en-US" i="1" dirty="0" smtClean="0">
                <a:solidFill>
                  <a:schemeClr val="tx1">
                    <a:lumMod val="75000"/>
                    <a:lumOff val="25000"/>
                  </a:schemeClr>
                </a:solidFill>
              </a:rPr>
              <a:t>Howell</a:t>
            </a:r>
            <a:r>
              <a:rPr lang="en-US" dirty="0" smtClean="0">
                <a:solidFill>
                  <a:schemeClr val="tx1">
                    <a:lumMod val="75000"/>
                    <a:lumOff val="25000"/>
                  </a:schemeClr>
                </a:solidFill>
              </a:rPr>
              <a:t>, the South Carolina Supreme Court held that the exception did </a:t>
            </a:r>
            <a:r>
              <a:rPr lang="en-US" i="1" dirty="0" smtClean="0">
                <a:solidFill>
                  <a:schemeClr val="tx1">
                    <a:lumMod val="75000"/>
                    <a:lumOff val="25000"/>
                  </a:schemeClr>
                </a:solidFill>
              </a:rPr>
              <a:t>not</a:t>
            </a:r>
            <a:r>
              <a:rPr lang="en-US" dirty="0" smtClean="0">
                <a:solidFill>
                  <a:schemeClr val="tx1">
                    <a:lumMod val="75000"/>
                    <a:lumOff val="25000"/>
                  </a:schemeClr>
                </a:solidFill>
              </a:rPr>
              <a:t> apply when a car struck an employee as she crossed a public street near the entrance to her workplace on a crosswalk, because there was no implied requirement that she use that particular crosswalk. In fact, there were alternate means of access. Extending the implied requirement exception to employees on crosswalks, the Court reasoned, “would permit the exceptions to swallow the rule.” </a:t>
            </a:r>
            <a:r>
              <a:rPr lang="en-US" i="1" dirty="0" smtClean="0">
                <a:solidFill>
                  <a:schemeClr val="tx1">
                    <a:lumMod val="75000"/>
                    <a:lumOff val="25000"/>
                  </a:schemeClr>
                </a:solidFill>
              </a:rPr>
              <a:t>Howell</a:t>
            </a:r>
            <a:r>
              <a:rPr lang="en-US" dirty="0" smtClean="0">
                <a:solidFill>
                  <a:schemeClr val="tx1">
                    <a:lumMod val="75000"/>
                    <a:lumOff val="25000"/>
                  </a:schemeClr>
                </a:solidFill>
              </a:rPr>
              <a:t>, 291 S.C. at 473.</a:t>
            </a:r>
          </a:p>
          <a:p>
            <a:pPr marL="457200" lvl="0" indent="-457200">
              <a:buFont typeface="+mj-lt"/>
              <a:buAutoNum type="arabicPeriod"/>
            </a:pPr>
            <a:r>
              <a:rPr lang="en-US" dirty="0" smtClean="0">
                <a:solidFill>
                  <a:schemeClr val="tx1">
                    <a:lumMod val="75000"/>
                    <a:lumOff val="25000"/>
                  </a:schemeClr>
                </a:solidFill>
              </a:rPr>
              <a:t>In </a:t>
            </a:r>
            <a:r>
              <a:rPr lang="en-US" i="1" dirty="0" smtClean="0">
                <a:solidFill>
                  <a:schemeClr val="tx1">
                    <a:lumMod val="75000"/>
                    <a:lumOff val="25000"/>
                  </a:schemeClr>
                </a:solidFill>
              </a:rPr>
              <a:t>Sola</a:t>
            </a:r>
            <a:r>
              <a:rPr lang="en-US" dirty="0" smtClean="0">
                <a:solidFill>
                  <a:schemeClr val="tx1">
                    <a:lumMod val="75000"/>
                    <a:lumOff val="25000"/>
                  </a:schemeClr>
                </a:solidFill>
              </a:rPr>
              <a:t>, the Court applied the exception to an employee killed by a train while traveling between two places of employment. An employee is within the course of employment while traveling between jobs at different locations if he remains on the employer’s time. The journey itself is a part of the employment</a:t>
            </a:r>
            <a:r>
              <a:rPr lang="en-US" sz="1900" dirty="0" smtClean="0">
                <a:solidFill>
                  <a:schemeClr val="tx1">
                    <a:lumMod val="75000"/>
                    <a:lumOff val="25000"/>
                  </a:schemeClr>
                </a:solidFill>
              </a:rPr>
              <a:t>.</a:t>
            </a:r>
          </a:p>
          <a:p>
            <a:pPr marL="457200" lvl="0" indent="-457200">
              <a:buFont typeface="+mj-lt"/>
              <a:buAutoNum type="arabicPeriod"/>
            </a:pPr>
            <a:endParaRPr lang="en-US" sz="2400" dirty="0" smtClean="0">
              <a:solidFill>
                <a:schemeClr val="tx1">
                  <a:lumMod val="75000"/>
                  <a:lumOff val="25000"/>
                </a:schemeClr>
              </a:solidFill>
            </a:endParaRPr>
          </a:p>
          <a:p>
            <a:pPr lvl="1" indent="-457200">
              <a:buFont typeface="+mj-lt"/>
              <a:buAutoNum type="alphaLcPeriod"/>
            </a:pPr>
            <a:endParaRPr lang="en-US" sz="2400" dirty="0" smtClean="0"/>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990600" y="152400"/>
            <a:ext cx="7543800" cy="584775"/>
          </a:xfrm>
          <a:prstGeom prst="rect">
            <a:avLst/>
          </a:prstGeom>
          <a:noFill/>
        </p:spPr>
        <p:txBody>
          <a:bodyPr wrap="square" rtlCol="0">
            <a:spAutoFit/>
          </a:bodyPr>
          <a:lstStyle/>
          <a:p>
            <a:r>
              <a:rPr lang="en-US" sz="3200" dirty="0" smtClean="0">
                <a:solidFill>
                  <a:schemeClr val="bg1"/>
                </a:solidFill>
              </a:rPr>
              <a:t>Hedrick Gardner Kincheloe &amp; Garofalo, LLP</a:t>
            </a:r>
            <a:endParaRPr lang="en-US" sz="3200" dirty="0">
              <a:solidFill>
                <a:schemeClr val="bg1"/>
              </a:solidFill>
            </a:endParaRPr>
          </a:p>
        </p:txBody>
      </p:sp>
      <p:cxnSp>
        <p:nvCxnSpPr>
          <p:cNvPr id="12" name="Straight Connector 11"/>
          <p:cNvCxnSpPr/>
          <p:nvPr/>
        </p:nvCxnSpPr>
        <p:spPr>
          <a:xfrm>
            <a:off x="381000" y="838200"/>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62000" y="2315051"/>
            <a:ext cx="7696200" cy="1723549"/>
          </a:xfrm>
          <a:prstGeom prst="rect">
            <a:avLst/>
          </a:prstGeom>
          <a:noFill/>
        </p:spPr>
        <p:txBody>
          <a:bodyPr wrap="square" rtlCol="0">
            <a:spAutoFit/>
          </a:bodyPr>
          <a:lstStyle/>
          <a:p>
            <a:pPr lvl="1" indent="-457200" algn="ctr"/>
            <a:r>
              <a:rPr lang="en-US" sz="4000" dirty="0" smtClean="0">
                <a:solidFill>
                  <a:schemeClr val="tx1">
                    <a:lumMod val="75000"/>
                    <a:lumOff val="25000"/>
                  </a:schemeClr>
                </a:solidFill>
              </a:rPr>
              <a:t>Injuries Occurring During Breaks</a:t>
            </a:r>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828800" y="304800"/>
            <a:ext cx="5943600" cy="492443"/>
          </a:xfrm>
          <a:prstGeom prst="rect">
            <a:avLst/>
          </a:prstGeom>
          <a:noFill/>
        </p:spPr>
        <p:txBody>
          <a:bodyPr wrap="square" rtlCol="0">
            <a:spAutoFit/>
          </a:bodyPr>
          <a:lstStyle/>
          <a:p>
            <a:r>
              <a:rPr lang="en-US" sz="2600" dirty="0" smtClean="0"/>
              <a:t>Injuries Occurring During Breaks in SC</a:t>
            </a:r>
            <a:endParaRPr lang="en-US" dirty="0"/>
          </a:p>
        </p:txBody>
      </p:sp>
      <p:cxnSp>
        <p:nvCxnSpPr>
          <p:cNvPr id="12" name="Straight Connector 11"/>
          <p:cNvCxnSpPr/>
          <p:nvPr/>
        </p:nvCxnSpPr>
        <p:spPr>
          <a:xfrm>
            <a:off x="381000" y="838200"/>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9" name="TextBox 8"/>
          <p:cNvSpPr txBox="1"/>
          <p:nvPr/>
        </p:nvSpPr>
        <p:spPr>
          <a:xfrm>
            <a:off x="304800" y="990600"/>
            <a:ext cx="8305800" cy="5016758"/>
          </a:xfrm>
          <a:prstGeom prst="rect">
            <a:avLst/>
          </a:prstGeom>
          <a:noFill/>
        </p:spPr>
        <p:txBody>
          <a:bodyPr wrap="square" rtlCol="0">
            <a:spAutoFit/>
          </a:bodyPr>
          <a:lstStyle/>
          <a:p>
            <a:pPr lvl="1" indent="-457200">
              <a:buFont typeface="+mj-lt"/>
              <a:buAutoNum type="arabicPeriod"/>
            </a:pPr>
            <a:r>
              <a:rPr lang="en-US" sz="2300" dirty="0" smtClean="0">
                <a:solidFill>
                  <a:schemeClr val="tx1">
                    <a:lumMod val="75000"/>
                    <a:lumOff val="25000"/>
                  </a:schemeClr>
                </a:solidFill>
              </a:rPr>
              <a:t>South Carolina has adopted the “personal comfort doctrine” – those acts that are essential “to the life, comfort, and convenience” of a working employee are incidental to her employment. </a:t>
            </a:r>
            <a:r>
              <a:rPr lang="en-US" sz="2300" i="1" dirty="0" smtClean="0">
                <a:solidFill>
                  <a:schemeClr val="tx1">
                    <a:lumMod val="75000"/>
                    <a:lumOff val="25000"/>
                  </a:schemeClr>
                </a:solidFill>
              </a:rPr>
              <a:t>Osteen v. Greenville County School District</a:t>
            </a:r>
            <a:r>
              <a:rPr lang="en-US" sz="2300" dirty="0" smtClean="0">
                <a:solidFill>
                  <a:schemeClr val="tx1">
                    <a:lumMod val="75000"/>
                    <a:lumOff val="25000"/>
                  </a:schemeClr>
                </a:solidFill>
              </a:rPr>
              <a:t>, 333 S.C. 43, 46-47, 508 S.E.2d 21, 23 (1998) (quoting </a:t>
            </a:r>
            <a:r>
              <a:rPr lang="en-US" sz="2300" i="1" dirty="0" smtClean="0">
                <a:solidFill>
                  <a:schemeClr val="tx1">
                    <a:lumMod val="75000"/>
                    <a:lumOff val="25000"/>
                  </a:schemeClr>
                </a:solidFill>
              </a:rPr>
              <a:t>Mack v. Post Exchange</a:t>
            </a:r>
            <a:r>
              <a:rPr lang="en-US" sz="2300" dirty="0" smtClean="0">
                <a:solidFill>
                  <a:schemeClr val="tx1">
                    <a:lumMod val="75000"/>
                    <a:lumOff val="25000"/>
                  </a:schemeClr>
                </a:solidFill>
              </a:rPr>
              <a:t>, 207 S.C. 258, 35 S.E.2d 838 (1945)). However, the personal comfort doctrine only encompasses those activities that fall within certain categories, including smoking, resting, sleeping, eating, drinking, seeking relief from discomfort (e.g. seeking warmth, fresh air, relief from heat, or toilet facilities), and preparing to begin or quit work. </a:t>
            </a:r>
            <a:r>
              <a:rPr lang="en-US" sz="2300" i="1" dirty="0" smtClean="0">
                <a:solidFill>
                  <a:schemeClr val="tx1">
                    <a:lumMod val="75000"/>
                    <a:lumOff val="25000"/>
                  </a:schemeClr>
                </a:solidFill>
              </a:rPr>
              <a:t>Id.</a:t>
            </a:r>
            <a:r>
              <a:rPr lang="en-US" sz="2300" dirty="0" smtClean="0">
                <a:solidFill>
                  <a:schemeClr val="tx1">
                    <a:lumMod val="75000"/>
                    <a:lumOff val="25000"/>
                  </a:schemeClr>
                </a:solidFill>
              </a:rPr>
              <a:t> at 48.</a:t>
            </a:r>
          </a:p>
          <a:p>
            <a:pPr lvl="1" indent="-457200"/>
            <a:endParaRPr lang="en-US" sz="2400" dirty="0" smtClean="0"/>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219200" y="304800"/>
            <a:ext cx="7010400" cy="492443"/>
          </a:xfrm>
          <a:prstGeom prst="rect">
            <a:avLst/>
          </a:prstGeom>
          <a:noFill/>
        </p:spPr>
        <p:txBody>
          <a:bodyPr wrap="square" rtlCol="0">
            <a:spAutoFit/>
          </a:bodyPr>
          <a:lstStyle/>
          <a:p>
            <a:r>
              <a:rPr lang="en-US" sz="2600" dirty="0" smtClean="0"/>
              <a:t>Injuries Occurring During Breaks in SC </a:t>
            </a:r>
            <a:r>
              <a:rPr lang="en-US" dirty="0" smtClean="0"/>
              <a:t>(cont.)</a:t>
            </a:r>
            <a:endParaRPr lang="en-US" dirty="0"/>
          </a:p>
        </p:txBody>
      </p:sp>
      <p:cxnSp>
        <p:nvCxnSpPr>
          <p:cNvPr id="12" name="Straight Connector 11"/>
          <p:cNvCxnSpPr/>
          <p:nvPr/>
        </p:nvCxnSpPr>
        <p:spPr>
          <a:xfrm>
            <a:off x="381000" y="838200"/>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9" name="TextBox 8"/>
          <p:cNvSpPr txBox="1"/>
          <p:nvPr/>
        </p:nvSpPr>
        <p:spPr>
          <a:xfrm>
            <a:off x="304800" y="990600"/>
            <a:ext cx="8305800" cy="5109091"/>
          </a:xfrm>
          <a:prstGeom prst="rect">
            <a:avLst/>
          </a:prstGeom>
          <a:noFill/>
        </p:spPr>
        <p:txBody>
          <a:bodyPr wrap="square" rtlCol="0">
            <a:spAutoFit/>
          </a:bodyPr>
          <a:lstStyle/>
          <a:p>
            <a:pPr lvl="1" indent="-457200">
              <a:buAutoNum type="arabicPeriod" startAt="2"/>
            </a:pPr>
            <a:r>
              <a:rPr lang="en-US" sz="2300" dirty="0" smtClean="0">
                <a:solidFill>
                  <a:schemeClr val="tx1">
                    <a:lumMod val="75000"/>
                    <a:lumOff val="25000"/>
                  </a:schemeClr>
                </a:solidFill>
              </a:rPr>
              <a:t>In </a:t>
            </a:r>
            <a:r>
              <a:rPr lang="en-US" sz="2300" i="1" dirty="0" smtClean="0">
                <a:solidFill>
                  <a:schemeClr val="tx1">
                    <a:lumMod val="75000"/>
                    <a:lumOff val="25000"/>
                  </a:schemeClr>
                </a:solidFill>
              </a:rPr>
              <a:t>Osteen</a:t>
            </a:r>
            <a:r>
              <a:rPr lang="en-US" sz="2300" dirty="0" smtClean="0">
                <a:solidFill>
                  <a:schemeClr val="tx1">
                    <a:lumMod val="75000"/>
                    <a:lumOff val="25000"/>
                  </a:schemeClr>
                </a:solidFill>
              </a:rPr>
              <a:t>, an attendance clerk at an elementary school injured her back while loading a cooler full of ice into her car for use at a family picnic. The personal comfort doctrine did </a:t>
            </a:r>
            <a:r>
              <a:rPr lang="en-US" sz="2300" i="1" dirty="0" smtClean="0">
                <a:solidFill>
                  <a:schemeClr val="tx1">
                    <a:lumMod val="75000"/>
                    <a:lumOff val="25000"/>
                  </a:schemeClr>
                </a:solidFill>
              </a:rPr>
              <a:t>not</a:t>
            </a:r>
            <a:r>
              <a:rPr lang="en-US" sz="2300" dirty="0" smtClean="0">
                <a:solidFill>
                  <a:schemeClr val="tx1">
                    <a:lumMod val="75000"/>
                    <a:lumOff val="25000"/>
                  </a:schemeClr>
                </a:solidFill>
              </a:rPr>
              <a:t> apply, even though she obtained the ice from the school cafeteria during work hours and the school condoned the acquisition of ice for personal use, because the activity did not fall within one of the categories mentioned above.</a:t>
            </a:r>
          </a:p>
          <a:p>
            <a:pPr lvl="1" indent="-457200">
              <a:buAutoNum type="arabicPeriod" startAt="2"/>
            </a:pPr>
            <a:endParaRPr lang="en-US" sz="400" dirty="0" smtClean="0">
              <a:solidFill>
                <a:schemeClr val="tx1">
                  <a:lumMod val="75000"/>
                  <a:lumOff val="25000"/>
                </a:schemeClr>
              </a:solidFill>
            </a:endParaRPr>
          </a:p>
          <a:p>
            <a:pPr lvl="1" indent="-457200">
              <a:buAutoNum type="arabicPeriod" startAt="2"/>
            </a:pPr>
            <a:r>
              <a:rPr lang="en-US" sz="2400" dirty="0" smtClean="0">
                <a:solidFill>
                  <a:schemeClr val="tx1">
                    <a:lumMod val="75000"/>
                    <a:lumOff val="25000"/>
                  </a:schemeClr>
                </a:solidFill>
              </a:rPr>
              <a:t>The key issue is whether the activity is incidental to employment.</a:t>
            </a:r>
          </a:p>
          <a:p>
            <a:pPr lvl="1" indent="-457200"/>
            <a:endParaRPr lang="en-US" sz="2400" dirty="0" smtClean="0"/>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295400" y="304800"/>
            <a:ext cx="6629400" cy="492443"/>
          </a:xfrm>
          <a:prstGeom prst="rect">
            <a:avLst/>
          </a:prstGeom>
          <a:noFill/>
        </p:spPr>
        <p:txBody>
          <a:bodyPr wrap="square" rtlCol="0">
            <a:spAutoFit/>
          </a:bodyPr>
          <a:lstStyle/>
          <a:p>
            <a:r>
              <a:rPr lang="en-US" sz="2600" dirty="0" smtClean="0"/>
              <a:t>Injuries Occurring During Breaks in SC </a:t>
            </a:r>
            <a:r>
              <a:rPr lang="en-US" dirty="0" smtClean="0"/>
              <a:t>(cont.)</a:t>
            </a:r>
            <a:endParaRPr lang="en-US" dirty="0"/>
          </a:p>
        </p:txBody>
      </p:sp>
      <p:cxnSp>
        <p:nvCxnSpPr>
          <p:cNvPr id="12" name="Straight Connector 11"/>
          <p:cNvCxnSpPr/>
          <p:nvPr/>
        </p:nvCxnSpPr>
        <p:spPr>
          <a:xfrm>
            <a:off x="381000" y="838200"/>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9" name="TextBox 8"/>
          <p:cNvSpPr txBox="1"/>
          <p:nvPr/>
        </p:nvSpPr>
        <p:spPr>
          <a:xfrm>
            <a:off x="304800" y="990600"/>
            <a:ext cx="8305800" cy="5370701"/>
          </a:xfrm>
          <a:prstGeom prst="rect">
            <a:avLst/>
          </a:prstGeom>
          <a:noFill/>
        </p:spPr>
        <p:txBody>
          <a:bodyPr wrap="square" rtlCol="0">
            <a:spAutoFit/>
          </a:bodyPr>
          <a:lstStyle/>
          <a:p>
            <a:pPr lvl="1" indent="-457200"/>
            <a:r>
              <a:rPr lang="en-US" sz="2300" dirty="0" smtClean="0">
                <a:solidFill>
                  <a:schemeClr val="tx1">
                    <a:lumMod val="75000"/>
                    <a:lumOff val="25000"/>
                  </a:schemeClr>
                </a:solidFill>
              </a:rPr>
              <a:t>4.	Out of town meals do not of themselves constitute a deviation from the course and scope of employment. </a:t>
            </a:r>
            <a:r>
              <a:rPr lang="en-US" sz="2300" i="1" dirty="0" smtClean="0">
                <a:solidFill>
                  <a:schemeClr val="tx1">
                    <a:lumMod val="75000"/>
                    <a:lumOff val="25000"/>
                  </a:schemeClr>
                </a:solidFill>
              </a:rPr>
              <a:t>See Merritt v. Smith</a:t>
            </a:r>
            <a:r>
              <a:rPr lang="en-US" sz="2300" dirty="0" smtClean="0">
                <a:solidFill>
                  <a:schemeClr val="tx1">
                    <a:lumMod val="75000"/>
                    <a:lumOff val="25000"/>
                  </a:schemeClr>
                </a:solidFill>
              </a:rPr>
              <a:t>, 269 S.C. 301, 308, 237 S.E.2d 366, 369-70 (1977). In </a:t>
            </a:r>
            <a:r>
              <a:rPr lang="en-US" sz="2300" i="1" dirty="0" smtClean="0">
                <a:solidFill>
                  <a:schemeClr val="tx1">
                    <a:lumMod val="75000"/>
                    <a:lumOff val="25000"/>
                  </a:schemeClr>
                </a:solidFill>
              </a:rPr>
              <a:t>Merritt</a:t>
            </a:r>
            <a:r>
              <a:rPr lang="en-US" sz="2300" dirty="0" smtClean="0">
                <a:solidFill>
                  <a:schemeClr val="tx1">
                    <a:lumMod val="75000"/>
                    <a:lumOff val="25000"/>
                  </a:schemeClr>
                </a:solidFill>
              </a:rPr>
              <a:t>, when employees became involved in an automobile accident while traveling from an out-of-town company meeting to a restaurant on their way back to the motel, they remained within the course and scope of their employment </a:t>
            </a:r>
            <a:r>
              <a:rPr lang="en-US" sz="2300" i="1" dirty="0" smtClean="0">
                <a:solidFill>
                  <a:schemeClr val="tx1">
                    <a:lumMod val="75000"/>
                    <a:lumOff val="25000"/>
                  </a:schemeClr>
                </a:solidFill>
              </a:rPr>
              <a:t>Id.</a:t>
            </a:r>
            <a:r>
              <a:rPr lang="en-US" sz="2300" dirty="0" smtClean="0">
                <a:solidFill>
                  <a:schemeClr val="tx1">
                    <a:lumMod val="75000"/>
                    <a:lumOff val="25000"/>
                  </a:schemeClr>
                </a:solidFill>
              </a:rPr>
              <a:t> at 307 (stating “that generally the trip to and from an eating establishment, as well as the taking of meals themselves, while on out-of-town business are within the course and scope of employment unless the circumstances attending the taking of the meal constitutes a deviation”).</a:t>
            </a:r>
          </a:p>
          <a:p>
            <a:pPr lvl="1" indent="-457200">
              <a:buAutoNum type="arabicPeriod" startAt="2"/>
            </a:pPr>
            <a:endParaRPr lang="en-US" sz="2400" dirty="0" smtClean="0"/>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743200" y="304800"/>
            <a:ext cx="6324600" cy="492443"/>
          </a:xfrm>
          <a:prstGeom prst="rect">
            <a:avLst/>
          </a:prstGeom>
          <a:noFill/>
        </p:spPr>
        <p:txBody>
          <a:bodyPr wrap="square" rtlCol="0">
            <a:spAutoFit/>
          </a:bodyPr>
          <a:lstStyle/>
          <a:p>
            <a:r>
              <a:rPr lang="en-US" sz="2600" dirty="0" smtClean="0"/>
              <a:t>Important Distinction for SC</a:t>
            </a:r>
            <a:endParaRPr lang="en-US" dirty="0"/>
          </a:p>
        </p:txBody>
      </p:sp>
      <p:cxnSp>
        <p:nvCxnSpPr>
          <p:cNvPr id="12" name="Straight Connector 11"/>
          <p:cNvCxnSpPr/>
          <p:nvPr/>
        </p:nvCxnSpPr>
        <p:spPr>
          <a:xfrm>
            <a:off x="381000" y="838200"/>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9" name="TextBox 8"/>
          <p:cNvSpPr txBox="1"/>
          <p:nvPr/>
        </p:nvSpPr>
        <p:spPr>
          <a:xfrm>
            <a:off x="304800" y="914400"/>
            <a:ext cx="8305800" cy="6063198"/>
          </a:xfrm>
          <a:prstGeom prst="rect">
            <a:avLst/>
          </a:prstGeom>
          <a:noFill/>
        </p:spPr>
        <p:txBody>
          <a:bodyPr wrap="square" rtlCol="0">
            <a:spAutoFit/>
          </a:bodyPr>
          <a:lstStyle/>
          <a:p>
            <a:pPr lvl="1" indent="-457200">
              <a:buFont typeface="+mj-lt"/>
              <a:buAutoNum type="arabicPeriod"/>
            </a:pPr>
            <a:r>
              <a:rPr lang="en-US" sz="2300" dirty="0" smtClean="0">
                <a:solidFill>
                  <a:schemeClr val="tx1">
                    <a:lumMod val="75000"/>
                    <a:lumOff val="25000"/>
                  </a:schemeClr>
                </a:solidFill>
              </a:rPr>
              <a:t>Form 15:  disability is presumed to continue until the employee returns to work.</a:t>
            </a:r>
          </a:p>
          <a:p>
            <a:pPr lvl="2" indent="-457200">
              <a:buFont typeface="+mj-lt"/>
              <a:buAutoNum type="alphaLcPeriod"/>
            </a:pPr>
            <a:r>
              <a:rPr lang="en-US" sz="2100" dirty="0" smtClean="0">
                <a:solidFill>
                  <a:schemeClr val="tx1">
                    <a:lumMod val="75000"/>
                    <a:lumOff val="25000"/>
                  </a:schemeClr>
                </a:solidFill>
              </a:rPr>
              <a:t>6 7-505(C):  After 150 days, an employer may suspend or terminate temporary compensation unless temporary partial compensation is due if (1) the authorized health care provider reports that the employee is able to return to work without restriction to the same or other suitable job provided by the employer unless partial compensation is due; (2) the authorized health care provider reports that the employee is able to return to work at limited duty and the employer provides work consistent with those restrictions; (3) when the employee returns to work for another employer.</a:t>
            </a:r>
          </a:p>
          <a:p>
            <a:pPr lvl="2" indent="-457200">
              <a:buFont typeface="+mj-lt"/>
              <a:buAutoNum type="alphaLcPeriod"/>
            </a:pPr>
            <a:r>
              <a:rPr lang="en-US" sz="2100" dirty="0" smtClean="0">
                <a:solidFill>
                  <a:schemeClr val="tx1">
                    <a:lumMod val="75000"/>
                    <a:lumOff val="25000"/>
                  </a:schemeClr>
                </a:solidFill>
              </a:rPr>
              <a:t>6 7-505(D): If the employee does not return to work for 15 days, the employer must reinstate benefits but may file a Form 21 request for a hearing to terminate compensation.</a:t>
            </a:r>
          </a:p>
          <a:p>
            <a:pPr lvl="1" indent="-457200"/>
            <a:endParaRPr lang="en-US" sz="2400" dirty="0" smtClean="0"/>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362200" y="304800"/>
            <a:ext cx="6324600" cy="492443"/>
          </a:xfrm>
          <a:prstGeom prst="rect">
            <a:avLst/>
          </a:prstGeom>
          <a:noFill/>
        </p:spPr>
        <p:txBody>
          <a:bodyPr wrap="square" rtlCol="0">
            <a:spAutoFit/>
          </a:bodyPr>
          <a:lstStyle/>
          <a:p>
            <a:r>
              <a:rPr lang="en-US" sz="2600" dirty="0" smtClean="0"/>
              <a:t>Important Distinction for SC </a:t>
            </a:r>
            <a:r>
              <a:rPr lang="en-US" dirty="0" smtClean="0"/>
              <a:t>(cont.)</a:t>
            </a:r>
            <a:endParaRPr lang="en-US" dirty="0"/>
          </a:p>
        </p:txBody>
      </p:sp>
      <p:cxnSp>
        <p:nvCxnSpPr>
          <p:cNvPr id="12" name="Straight Connector 11"/>
          <p:cNvCxnSpPr/>
          <p:nvPr/>
        </p:nvCxnSpPr>
        <p:spPr>
          <a:xfrm>
            <a:off x="381000" y="838200"/>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9" name="TextBox 8"/>
          <p:cNvSpPr txBox="1"/>
          <p:nvPr/>
        </p:nvSpPr>
        <p:spPr>
          <a:xfrm>
            <a:off x="304800" y="990600"/>
            <a:ext cx="8305800" cy="3370153"/>
          </a:xfrm>
          <a:prstGeom prst="rect">
            <a:avLst/>
          </a:prstGeom>
          <a:noFill/>
        </p:spPr>
        <p:txBody>
          <a:bodyPr wrap="square" rtlCol="0">
            <a:spAutoFit/>
          </a:bodyPr>
          <a:lstStyle/>
          <a:p>
            <a:pPr lvl="2" indent="-457200">
              <a:buAutoNum type="alphaLcPeriod" startAt="3"/>
            </a:pPr>
            <a:r>
              <a:rPr lang="en-US" sz="2100" dirty="0" smtClean="0">
                <a:solidFill>
                  <a:schemeClr val="tx1">
                    <a:lumMod val="75000"/>
                    <a:lumOff val="25000"/>
                  </a:schemeClr>
                </a:solidFill>
              </a:rPr>
              <a:t>67-506(F): If compensation has been suspended, the employer must file a Form 21 to request a hearing to terminate compensation.</a:t>
            </a:r>
          </a:p>
          <a:p>
            <a:pPr lvl="2" indent="-457200">
              <a:buAutoNum type="alphaLcPeriod" startAt="3"/>
            </a:pPr>
            <a:r>
              <a:rPr lang="en-US" sz="2100" dirty="0" smtClean="0">
                <a:solidFill>
                  <a:schemeClr val="tx1">
                    <a:lumMod val="75000"/>
                    <a:lumOff val="25000"/>
                  </a:schemeClr>
                </a:solidFill>
              </a:rPr>
              <a:t>67-506(B): After the authorized health care provider reports the claimant has reached maximum medical improvement, the employer must continue paying temporary compensation until the Commission finds that the employer may terminate compensation unless compensation has been suspended under 67-505.</a:t>
            </a:r>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048000" y="304800"/>
            <a:ext cx="5943600" cy="492443"/>
          </a:xfrm>
          <a:prstGeom prst="rect">
            <a:avLst/>
          </a:prstGeom>
          <a:noFill/>
        </p:spPr>
        <p:txBody>
          <a:bodyPr wrap="square" rtlCol="0">
            <a:spAutoFit/>
          </a:bodyPr>
          <a:lstStyle/>
          <a:p>
            <a:r>
              <a:rPr lang="en-US" sz="2600" dirty="0" smtClean="0"/>
              <a:t>SC Injury By Accident</a:t>
            </a:r>
            <a:endParaRPr lang="en-US" dirty="0"/>
          </a:p>
        </p:txBody>
      </p:sp>
      <p:cxnSp>
        <p:nvCxnSpPr>
          <p:cNvPr id="12" name="Straight Connector 11"/>
          <p:cNvCxnSpPr/>
          <p:nvPr/>
        </p:nvCxnSpPr>
        <p:spPr>
          <a:xfrm>
            <a:off x="381000" y="838200"/>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04800" y="982682"/>
            <a:ext cx="8458200" cy="3877985"/>
          </a:xfrm>
          <a:prstGeom prst="rect">
            <a:avLst/>
          </a:prstGeom>
          <a:noFill/>
        </p:spPr>
        <p:txBody>
          <a:bodyPr wrap="square" rtlCol="0">
            <a:spAutoFit/>
          </a:bodyPr>
          <a:lstStyle/>
          <a:p>
            <a:pPr lvl="1" indent="-457200">
              <a:buFont typeface="Arial" pitchFamily="34" charset="0"/>
              <a:buChar char="•"/>
            </a:pPr>
            <a:r>
              <a:rPr lang="en-US" sz="2400" dirty="0" smtClean="0">
                <a:solidFill>
                  <a:schemeClr val="tx1">
                    <a:lumMod val="75000"/>
                    <a:lumOff val="25000"/>
                  </a:schemeClr>
                </a:solidFill>
              </a:rPr>
              <a:t>S.C. treats occupational disease claims differently than N.C.  Unlike N.C., we specifically define repetitive trauma claims, such as carpal tunnel, as injuries by accident but there is a new statute that codifies what an employee must show to state a compensable claim.</a:t>
            </a:r>
          </a:p>
          <a:p>
            <a:pPr lvl="1" indent="-457200">
              <a:buFont typeface="+mj-lt"/>
              <a:buAutoNum type="arabicPeriod"/>
            </a:pPr>
            <a:endParaRPr lang="en-US" sz="2400" dirty="0" smtClean="0">
              <a:solidFill>
                <a:schemeClr val="tx1">
                  <a:lumMod val="75000"/>
                  <a:lumOff val="25000"/>
                </a:schemeClr>
              </a:solidFill>
            </a:endParaRPr>
          </a:p>
          <a:p>
            <a:pPr lvl="1" indent="-457200">
              <a:buFont typeface="+mj-lt"/>
              <a:buAutoNum type="arabicPeriod"/>
            </a:pPr>
            <a:endParaRPr lang="en-US" sz="1200" dirty="0" smtClean="0">
              <a:solidFill>
                <a:schemeClr val="tx1">
                  <a:lumMod val="75000"/>
                  <a:lumOff val="25000"/>
                </a:schemeClr>
              </a:solidFill>
            </a:endParaRPr>
          </a:p>
          <a:p>
            <a:pPr marL="457200" indent="-457200">
              <a:buFont typeface="+mj-lt"/>
              <a:buAutoNum type="arabicPeriod"/>
            </a:pPr>
            <a:endParaRPr lang="en-US" sz="2400" dirty="0" smtClean="0"/>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362200" y="152400"/>
            <a:ext cx="6324600" cy="492443"/>
          </a:xfrm>
          <a:prstGeom prst="rect">
            <a:avLst/>
          </a:prstGeom>
          <a:noFill/>
        </p:spPr>
        <p:txBody>
          <a:bodyPr wrap="square" rtlCol="0">
            <a:spAutoFit/>
          </a:bodyPr>
          <a:lstStyle/>
          <a:p>
            <a:r>
              <a:rPr lang="en-US" sz="2600" dirty="0" smtClean="0"/>
              <a:t>Important Distinction for SC </a:t>
            </a:r>
            <a:r>
              <a:rPr lang="en-US" dirty="0" smtClean="0"/>
              <a:t>(cont.)</a:t>
            </a:r>
            <a:endParaRPr lang="en-US" dirty="0"/>
          </a:p>
        </p:txBody>
      </p:sp>
      <p:cxnSp>
        <p:nvCxnSpPr>
          <p:cNvPr id="12" name="Straight Connector 11"/>
          <p:cNvCxnSpPr/>
          <p:nvPr/>
        </p:nvCxnSpPr>
        <p:spPr>
          <a:xfrm>
            <a:off x="381000" y="685800"/>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9" name="TextBox 8"/>
          <p:cNvSpPr txBox="1"/>
          <p:nvPr/>
        </p:nvSpPr>
        <p:spPr>
          <a:xfrm>
            <a:off x="304800" y="777180"/>
            <a:ext cx="8305800" cy="6309420"/>
          </a:xfrm>
          <a:prstGeom prst="rect">
            <a:avLst/>
          </a:prstGeom>
          <a:noFill/>
        </p:spPr>
        <p:txBody>
          <a:bodyPr wrap="square" rtlCol="0">
            <a:spAutoFit/>
          </a:bodyPr>
          <a:lstStyle/>
          <a:p>
            <a:pPr lvl="2" indent="-457200">
              <a:buAutoNum type="alphaLcPeriod" startAt="5"/>
            </a:pPr>
            <a:r>
              <a:rPr lang="en-US" sz="2100" dirty="0" smtClean="0">
                <a:solidFill>
                  <a:schemeClr val="tx1">
                    <a:lumMod val="75000"/>
                    <a:lumOff val="25000"/>
                  </a:schemeClr>
                </a:solidFill>
              </a:rPr>
              <a:t>Procedure for suspending payments</a:t>
            </a:r>
          </a:p>
          <a:p>
            <a:pPr lvl="3" indent="-457200">
              <a:buAutoNum type="romanLcPeriod"/>
            </a:pPr>
            <a:r>
              <a:rPr lang="en-US" sz="1850" dirty="0" smtClean="0">
                <a:solidFill>
                  <a:schemeClr val="tx1">
                    <a:lumMod val="75000"/>
                    <a:lumOff val="25000"/>
                  </a:schemeClr>
                </a:solidFill>
              </a:rPr>
              <a:t>Within the first 150 days, an employer may suspend or terminate compensation by completing Section I and II of the Form 15.  67-504(A).</a:t>
            </a:r>
          </a:p>
          <a:p>
            <a:pPr lvl="3" indent="-457200">
              <a:buAutoNum type="romanLcPeriod"/>
            </a:pPr>
            <a:r>
              <a:rPr lang="en-US" sz="1850" dirty="0" smtClean="0">
                <a:solidFill>
                  <a:schemeClr val="tx1">
                    <a:lumMod val="75000"/>
                    <a:lumOff val="25000"/>
                  </a:schemeClr>
                </a:solidFill>
              </a:rPr>
              <a:t>An employer must comply with Section 42-9-260 and Regulation 67-504 and file the Form 15 with the Commission and serve on the claimant immediately after suspending compensation.  </a:t>
            </a:r>
          </a:p>
          <a:p>
            <a:pPr lvl="3" indent="-457200">
              <a:buAutoNum type="romanLcPeriod"/>
            </a:pPr>
            <a:r>
              <a:rPr lang="en-US" sz="1850" dirty="0" smtClean="0">
                <a:solidFill>
                  <a:schemeClr val="tx1">
                    <a:lumMod val="75000"/>
                    <a:lumOff val="25000"/>
                  </a:schemeClr>
                </a:solidFill>
              </a:rPr>
              <a:t>If the employer seeks to suspend compensation because the employee agrees that he is able to return to work, the employer must file a Form 17 with the Commission and serve on the claimant.  67-504(B)</a:t>
            </a:r>
          </a:p>
          <a:p>
            <a:pPr lvl="3" indent="-457200">
              <a:buAutoNum type="romanLcPeriod"/>
            </a:pPr>
            <a:r>
              <a:rPr lang="en-US" sz="1850" dirty="0" smtClean="0">
                <a:solidFill>
                  <a:schemeClr val="tx1">
                    <a:lumMod val="75000"/>
                    <a:lumOff val="25000"/>
                  </a:schemeClr>
                </a:solidFill>
              </a:rPr>
              <a:t>A claimant may request a hearing to challenge termination or suspension by completing Section III of Form 15.  67-504(C).</a:t>
            </a:r>
          </a:p>
          <a:p>
            <a:pPr lvl="3" indent="-457200">
              <a:buAutoNum type="romanLcPeriod"/>
            </a:pPr>
            <a:r>
              <a:rPr lang="en-US" sz="1850" dirty="0" smtClean="0">
                <a:solidFill>
                  <a:schemeClr val="tx1">
                    <a:lumMod val="75000"/>
                    <a:lumOff val="25000"/>
                  </a:schemeClr>
                </a:solidFill>
              </a:rPr>
              <a:t>Failure to follow the proper procedure or delay in filing the Form 15 will result in a finding of wrongful termination of temporary benefits.  </a:t>
            </a:r>
            <a:r>
              <a:rPr lang="en-US" sz="1850" i="1" dirty="0" smtClean="0">
                <a:solidFill>
                  <a:schemeClr val="tx1">
                    <a:lumMod val="75000"/>
                    <a:lumOff val="25000"/>
                  </a:schemeClr>
                </a:solidFill>
              </a:rPr>
              <a:t>Martin v. Rapid Plumbing</a:t>
            </a:r>
            <a:r>
              <a:rPr lang="en-US" sz="1850" dirty="0" smtClean="0">
                <a:solidFill>
                  <a:schemeClr val="tx1">
                    <a:lumMod val="75000"/>
                    <a:lumOff val="25000"/>
                  </a:schemeClr>
                </a:solidFill>
              </a:rPr>
              <a:t>, 369 S.C. 278, 631 S.E.2d 547 (2006).</a:t>
            </a:r>
          </a:p>
          <a:p>
            <a:pPr lvl="2" indent="-457200">
              <a:buAutoNum type="alphaLcPeriod" startAt="3"/>
            </a:pPr>
            <a:endParaRPr lang="en-US" sz="2100" dirty="0" smtClean="0">
              <a:solidFill>
                <a:schemeClr val="tx1">
                  <a:lumMod val="75000"/>
                  <a:lumOff val="25000"/>
                </a:schemeClr>
              </a:solidFill>
            </a:endParaRPr>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p:nvPr/>
        </p:nvCxnSpPr>
        <p:spPr>
          <a:xfrm>
            <a:off x="381000" y="838200"/>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5" name="Picture 14" descr="question.jpg"/>
          <p:cNvPicPr>
            <a:picLocks noChangeAspect="1"/>
          </p:cNvPicPr>
          <p:nvPr/>
        </p:nvPicPr>
        <p:blipFill>
          <a:blip r:embed="rId2" cstate="print"/>
          <a:stretch>
            <a:fillRect/>
          </a:stretch>
        </p:blipFill>
        <p:spPr>
          <a:xfrm>
            <a:off x="2819400" y="1198880"/>
            <a:ext cx="3367668" cy="3830320"/>
          </a:xfrm>
          <a:prstGeom prst="rect">
            <a:avLst/>
          </a:prstGeom>
        </p:spPr>
      </p:pic>
      <p:sp>
        <p:nvSpPr>
          <p:cNvPr id="16" name="TextBox 15"/>
          <p:cNvSpPr txBox="1"/>
          <p:nvPr/>
        </p:nvSpPr>
        <p:spPr>
          <a:xfrm>
            <a:off x="3429000" y="269557"/>
            <a:ext cx="2133600" cy="492443"/>
          </a:xfrm>
          <a:prstGeom prst="rect">
            <a:avLst/>
          </a:prstGeom>
          <a:noFill/>
        </p:spPr>
        <p:txBody>
          <a:bodyPr wrap="square" rtlCol="0">
            <a:spAutoFit/>
          </a:bodyPr>
          <a:lstStyle/>
          <a:p>
            <a:r>
              <a:rPr lang="en-US" sz="2600" dirty="0" smtClean="0"/>
              <a:t>Questions?</a:t>
            </a:r>
            <a:endParaRPr lang="en-US" dirty="0"/>
          </a:p>
        </p:txBody>
      </p:sp>
      <p:sp>
        <p:nvSpPr>
          <p:cNvPr id="9" name="TextBox 8"/>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2" name="Picture 11" descr="logo_RGB.tif"/>
          <p:cNvPicPr>
            <a:picLocks noChangeAspect="1"/>
          </p:cNvPicPr>
          <p:nvPr/>
        </p:nvPicPr>
        <p:blipFill>
          <a:blip r:embed="rId3" cstate="print"/>
          <a:stretch>
            <a:fillRect/>
          </a:stretch>
        </p:blipFill>
        <p:spPr>
          <a:xfrm>
            <a:off x="27432" y="6248400"/>
            <a:ext cx="2563368" cy="509718"/>
          </a:xfrm>
          <a:prstGeom prst="rect">
            <a:avLst/>
          </a:prstGeom>
        </p:spPr>
      </p:pic>
      <p:sp>
        <p:nvSpPr>
          <p:cNvPr id="14" name="Rectangle 13"/>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Connector 12"/>
          <p:cNvCxnSpPr/>
          <p:nvPr/>
        </p:nvCxnSpPr>
        <p:spPr>
          <a:xfrm>
            <a:off x="381000" y="838200"/>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590800" y="269557"/>
            <a:ext cx="3886200" cy="492443"/>
          </a:xfrm>
          <a:prstGeom prst="rect">
            <a:avLst/>
          </a:prstGeom>
          <a:noFill/>
        </p:spPr>
        <p:txBody>
          <a:bodyPr wrap="square" rtlCol="0">
            <a:spAutoFit/>
          </a:bodyPr>
          <a:lstStyle/>
          <a:p>
            <a:pPr algn="ctr"/>
            <a:r>
              <a:rPr lang="en-US" sz="2600" dirty="0" smtClean="0"/>
              <a:t>Thank You!</a:t>
            </a:r>
            <a:endParaRPr lang="en-US" dirty="0"/>
          </a:p>
        </p:txBody>
      </p:sp>
      <p:sp>
        <p:nvSpPr>
          <p:cNvPr id="9" name="TextBox 8"/>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2" name="Picture 11"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4" name="Rectangle 13"/>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10" name="TextBox 9"/>
          <p:cNvSpPr txBox="1"/>
          <p:nvPr/>
        </p:nvSpPr>
        <p:spPr>
          <a:xfrm>
            <a:off x="304800" y="1981200"/>
            <a:ext cx="8686800" cy="1846659"/>
          </a:xfrm>
          <a:prstGeom prst="rect">
            <a:avLst/>
          </a:prstGeom>
          <a:noFill/>
        </p:spPr>
        <p:txBody>
          <a:bodyPr wrap="square" rtlCol="0">
            <a:spAutoFit/>
          </a:bodyPr>
          <a:lstStyle/>
          <a:p>
            <a:pPr marL="457200" indent="-457200"/>
            <a:r>
              <a:rPr lang="en-US" sz="2400" dirty="0" smtClean="0">
                <a:solidFill>
                  <a:schemeClr val="tx1">
                    <a:lumMod val="75000"/>
                    <a:lumOff val="25000"/>
                  </a:schemeClr>
                </a:solidFill>
              </a:rPr>
              <a:t>            Dan Addison   </a:t>
            </a:r>
            <a:r>
              <a:rPr lang="en-US" sz="2400" dirty="0" smtClean="0">
                <a:solidFill>
                  <a:schemeClr val="tx1">
                    <a:lumMod val="75000"/>
                    <a:lumOff val="25000"/>
                  </a:schemeClr>
                </a:solidFill>
                <a:hlinkClick r:id="rId3"/>
              </a:rPr>
              <a:t>daddison@hedrickgardner.com</a:t>
            </a:r>
            <a:r>
              <a:rPr lang="en-US" sz="2400" dirty="0" smtClean="0">
                <a:solidFill>
                  <a:schemeClr val="tx1">
                    <a:lumMod val="75000"/>
                    <a:lumOff val="25000"/>
                  </a:schemeClr>
                </a:solidFill>
              </a:rPr>
              <a:t>    </a:t>
            </a:r>
          </a:p>
          <a:p>
            <a:pPr marL="457200" indent="-457200"/>
            <a:endParaRPr lang="en-US" sz="1200" dirty="0" smtClean="0">
              <a:solidFill>
                <a:schemeClr val="tx1">
                  <a:lumMod val="75000"/>
                  <a:lumOff val="25000"/>
                </a:schemeClr>
              </a:solidFill>
            </a:endParaRPr>
          </a:p>
          <a:p>
            <a:pPr marL="457200" indent="-457200"/>
            <a:endParaRPr lang="en-US" sz="1200" dirty="0" smtClean="0">
              <a:solidFill>
                <a:schemeClr val="tx1">
                  <a:lumMod val="75000"/>
                  <a:lumOff val="25000"/>
                </a:schemeClr>
              </a:solidFill>
            </a:endParaRPr>
          </a:p>
          <a:p>
            <a:pPr marL="457200" indent="-457200">
              <a:buFont typeface="+mj-lt"/>
              <a:buAutoNum type="arabicPeriod"/>
            </a:pPr>
            <a:endParaRPr lang="en-US" sz="2400" dirty="0" smtClean="0">
              <a:solidFill>
                <a:schemeClr val="tx1">
                  <a:lumMod val="75000"/>
                  <a:lumOff val="25000"/>
                </a:schemeClr>
              </a:solidFill>
            </a:endParaRPr>
          </a:p>
          <a:p>
            <a:pPr marL="457200" indent="-457200">
              <a:buFont typeface="+mj-lt"/>
              <a:buAutoNum type="arabicPeriod"/>
            </a:pPr>
            <a:endParaRPr lang="en-US" sz="2400" dirty="0" smtClean="0">
              <a:solidFill>
                <a:srgbClr val="00B050"/>
              </a:solidFill>
            </a:endParaRPr>
          </a:p>
          <a:p>
            <a:pPr marL="342900" indent="-342900"/>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200400" y="304800"/>
            <a:ext cx="5943600" cy="492443"/>
          </a:xfrm>
          <a:prstGeom prst="rect">
            <a:avLst/>
          </a:prstGeom>
          <a:noFill/>
        </p:spPr>
        <p:txBody>
          <a:bodyPr wrap="square" rtlCol="0">
            <a:spAutoFit/>
          </a:bodyPr>
          <a:lstStyle/>
          <a:p>
            <a:r>
              <a:rPr lang="en-US" sz="2600" dirty="0" smtClean="0"/>
              <a:t>Injury By Accident </a:t>
            </a:r>
            <a:endParaRPr lang="en-US" dirty="0"/>
          </a:p>
        </p:txBody>
      </p:sp>
      <p:cxnSp>
        <p:nvCxnSpPr>
          <p:cNvPr id="12" name="Straight Connector 11"/>
          <p:cNvCxnSpPr/>
          <p:nvPr/>
        </p:nvCxnSpPr>
        <p:spPr>
          <a:xfrm>
            <a:off x="381000" y="838200"/>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04800" y="982682"/>
            <a:ext cx="8458200" cy="4616648"/>
          </a:xfrm>
          <a:prstGeom prst="rect">
            <a:avLst/>
          </a:prstGeom>
          <a:noFill/>
        </p:spPr>
        <p:txBody>
          <a:bodyPr wrap="square" rtlCol="0">
            <a:spAutoFit/>
          </a:bodyPr>
          <a:lstStyle/>
          <a:p>
            <a:pPr lvl="1" indent="-457200">
              <a:buFont typeface="Arial" pitchFamily="34" charset="0"/>
              <a:buChar char="•"/>
            </a:pPr>
            <a:r>
              <a:rPr lang="en-US" sz="2400" dirty="0" smtClean="0">
                <a:solidFill>
                  <a:schemeClr val="tx1">
                    <a:lumMod val="75000"/>
                    <a:lumOff val="25000"/>
                  </a:schemeClr>
                </a:solidFill>
              </a:rPr>
              <a:t>S.C. Code 42-1-160 sets forth the requirements for an injury by accident under S.C. law: “Injury and personal injury mean only injury by accident arising out of and in the course of employment and shall not include a disease in any form, except when it results naturally and unavoidably from the accident and except such diseases as are compensable under Chapter 11 of this title.” </a:t>
            </a:r>
          </a:p>
          <a:p>
            <a:pPr lvl="1" indent="-457200">
              <a:buFont typeface="Arial" pitchFamily="34" charset="0"/>
              <a:buChar char="•"/>
            </a:pPr>
            <a:endParaRPr lang="en-US" sz="2400" dirty="0" smtClean="0">
              <a:solidFill>
                <a:schemeClr val="tx1">
                  <a:lumMod val="75000"/>
                  <a:lumOff val="25000"/>
                </a:schemeClr>
              </a:solidFill>
            </a:endParaRPr>
          </a:p>
          <a:p>
            <a:pPr lvl="1" indent="-457200">
              <a:buFont typeface="+mj-lt"/>
              <a:buAutoNum type="arabicPeriod"/>
            </a:pPr>
            <a:endParaRPr lang="en-US" sz="2400" dirty="0" smtClean="0">
              <a:solidFill>
                <a:schemeClr val="tx1">
                  <a:lumMod val="75000"/>
                  <a:lumOff val="25000"/>
                </a:schemeClr>
              </a:solidFill>
            </a:endParaRPr>
          </a:p>
          <a:p>
            <a:pPr lvl="1" indent="-457200">
              <a:buFont typeface="+mj-lt"/>
              <a:buAutoNum type="arabicPeriod"/>
            </a:pPr>
            <a:endParaRPr lang="en-US" sz="1200" dirty="0" smtClean="0">
              <a:solidFill>
                <a:schemeClr val="tx1">
                  <a:lumMod val="75000"/>
                  <a:lumOff val="25000"/>
                </a:schemeClr>
              </a:solidFill>
            </a:endParaRPr>
          </a:p>
          <a:p>
            <a:pPr marL="457200" indent="-457200">
              <a:buFont typeface="+mj-lt"/>
              <a:buAutoNum type="arabicPeriod"/>
            </a:pPr>
            <a:endParaRPr lang="en-US" sz="2400" dirty="0" smtClean="0"/>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819400" y="304800"/>
            <a:ext cx="5943600" cy="492443"/>
          </a:xfrm>
          <a:prstGeom prst="rect">
            <a:avLst/>
          </a:prstGeom>
          <a:noFill/>
        </p:spPr>
        <p:txBody>
          <a:bodyPr wrap="square" rtlCol="0">
            <a:spAutoFit/>
          </a:bodyPr>
          <a:lstStyle/>
          <a:p>
            <a:r>
              <a:rPr lang="en-US" sz="2600" dirty="0" smtClean="0"/>
              <a:t>Repetitive Trauma Claims</a:t>
            </a:r>
            <a:endParaRPr lang="en-US" dirty="0"/>
          </a:p>
        </p:txBody>
      </p:sp>
      <p:cxnSp>
        <p:nvCxnSpPr>
          <p:cNvPr id="12" name="Straight Connector 11"/>
          <p:cNvCxnSpPr/>
          <p:nvPr/>
        </p:nvCxnSpPr>
        <p:spPr>
          <a:xfrm>
            <a:off x="381000" y="838200"/>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04800" y="982682"/>
            <a:ext cx="8458200" cy="6955750"/>
          </a:xfrm>
          <a:prstGeom prst="rect">
            <a:avLst/>
          </a:prstGeom>
          <a:noFill/>
        </p:spPr>
        <p:txBody>
          <a:bodyPr wrap="square" rtlCol="0">
            <a:spAutoFit/>
          </a:bodyPr>
          <a:lstStyle/>
          <a:p>
            <a:pPr marL="457200" indent="-457200">
              <a:buFont typeface="+mj-lt"/>
              <a:buAutoNum type="arabicPeriod"/>
            </a:pPr>
            <a:r>
              <a:rPr lang="en-US" sz="2400" dirty="0" smtClean="0">
                <a:solidFill>
                  <a:schemeClr val="tx1">
                    <a:lumMod val="75000"/>
                    <a:lumOff val="25000"/>
                  </a:schemeClr>
                </a:solidFill>
              </a:rPr>
              <a:t>S.C. Code 42-1-172 sets forth the requirements for a repetitive trauma injury, which is defined as “an injury that is gradual in onset and caused by the cumulative effects of repetitive traumatic events.  § 42-1-172(A).”</a:t>
            </a:r>
          </a:p>
          <a:p>
            <a:pPr marL="914400" lvl="1" indent="-457200">
              <a:buFont typeface="+mj-lt"/>
              <a:buAutoNum type="alphaLcPeriod"/>
            </a:pPr>
            <a:r>
              <a:rPr lang="en-US" sz="2200" dirty="0" smtClean="0">
                <a:solidFill>
                  <a:schemeClr val="tx1">
                    <a:lumMod val="75000"/>
                    <a:lumOff val="25000"/>
                  </a:schemeClr>
                </a:solidFill>
              </a:rPr>
              <a:t>Under the statute, the Commission must make “a specific finding of fact by a preponderance of the evidence” that there is a causal connection between the injury and the employment.  § 42-1-172(B); </a:t>
            </a:r>
            <a:r>
              <a:rPr lang="en-US" sz="2200" i="1" dirty="0" smtClean="0">
                <a:solidFill>
                  <a:schemeClr val="tx1">
                    <a:lumMod val="75000"/>
                    <a:lumOff val="25000"/>
                  </a:schemeClr>
                </a:solidFill>
              </a:rPr>
              <a:t>Murphy v. Owens Corning</a:t>
            </a:r>
            <a:r>
              <a:rPr lang="en-US" sz="2200" dirty="0" smtClean="0">
                <a:solidFill>
                  <a:schemeClr val="tx1">
                    <a:lumMod val="75000"/>
                    <a:lumOff val="25000"/>
                  </a:schemeClr>
                </a:solidFill>
              </a:rPr>
              <a:t> (2011).  </a:t>
            </a:r>
          </a:p>
          <a:p>
            <a:pPr marL="914400" lvl="1" indent="-457200">
              <a:buFont typeface="+mj-lt"/>
              <a:buAutoNum type="alphaLcPeriod"/>
            </a:pPr>
            <a:r>
              <a:rPr lang="en-US" sz="2200" dirty="0" smtClean="0">
                <a:solidFill>
                  <a:schemeClr val="tx1">
                    <a:lumMod val="75000"/>
                    <a:lumOff val="25000"/>
                  </a:schemeClr>
                </a:solidFill>
              </a:rPr>
              <a:t>To meet this standard, the employee must present medical testimony establishing causation stated to “a reasonable degree of medical certainty.”</a:t>
            </a:r>
          </a:p>
          <a:p>
            <a:pPr lvl="1" indent="-457200">
              <a:buFont typeface="Arial" pitchFamily="34" charset="0"/>
              <a:buChar char="•"/>
            </a:pPr>
            <a:endParaRPr lang="en-US" sz="2400" dirty="0" smtClean="0">
              <a:solidFill>
                <a:schemeClr val="tx1">
                  <a:lumMod val="75000"/>
                  <a:lumOff val="25000"/>
                </a:schemeClr>
              </a:solidFill>
            </a:endParaRPr>
          </a:p>
          <a:p>
            <a:pPr lvl="1" indent="-457200">
              <a:buFont typeface="Arial" pitchFamily="34" charset="0"/>
              <a:buChar char="•"/>
            </a:pPr>
            <a:endParaRPr lang="en-US" sz="2400" dirty="0" smtClean="0">
              <a:solidFill>
                <a:schemeClr val="tx1">
                  <a:lumMod val="75000"/>
                  <a:lumOff val="25000"/>
                </a:schemeClr>
              </a:solidFill>
            </a:endParaRPr>
          </a:p>
          <a:p>
            <a:pPr lvl="1" indent="-457200">
              <a:buFont typeface="+mj-lt"/>
              <a:buAutoNum type="arabicPeriod"/>
            </a:pPr>
            <a:endParaRPr lang="en-US" sz="2400" dirty="0" smtClean="0">
              <a:solidFill>
                <a:schemeClr val="tx1">
                  <a:lumMod val="75000"/>
                  <a:lumOff val="25000"/>
                </a:schemeClr>
              </a:solidFill>
            </a:endParaRPr>
          </a:p>
          <a:p>
            <a:pPr lvl="1" indent="-457200">
              <a:buFont typeface="+mj-lt"/>
              <a:buAutoNum type="arabicPeriod"/>
            </a:pPr>
            <a:endParaRPr lang="en-US" sz="1200" dirty="0" smtClean="0">
              <a:solidFill>
                <a:schemeClr val="tx1">
                  <a:lumMod val="75000"/>
                  <a:lumOff val="25000"/>
                </a:schemeClr>
              </a:solidFill>
            </a:endParaRPr>
          </a:p>
          <a:p>
            <a:pPr marL="457200" indent="-457200">
              <a:buFont typeface="+mj-lt"/>
              <a:buAutoNum type="arabicPeriod"/>
            </a:pPr>
            <a:endParaRPr lang="en-US" sz="2400" dirty="0" smtClean="0"/>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990600" y="152400"/>
            <a:ext cx="7543800" cy="584775"/>
          </a:xfrm>
          <a:prstGeom prst="rect">
            <a:avLst/>
          </a:prstGeom>
          <a:noFill/>
        </p:spPr>
        <p:txBody>
          <a:bodyPr wrap="square" rtlCol="0">
            <a:spAutoFit/>
          </a:bodyPr>
          <a:lstStyle/>
          <a:p>
            <a:r>
              <a:rPr lang="en-US" sz="3200" dirty="0" smtClean="0">
                <a:solidFill>
                  <a:schemeClr val="bg1"/>
                </a:solidFill>
              </a:rPr>
              <a:t>Hedrick Gardner Kincheloe &amp; Garofalo, LLP</a:t>
            </a:r>
            <a:endParaRPr lang="en-US" sz="3200" dirty="0">
              <a:solidFill>
                <a:schemeClr val="bg1"/>
              </a:solidFill>
            </a:endParaRPr>
          </a:p>
        </p:txBody>
      </p:sp>
      <p:cxnSp>
        <p:nvCxnSpPr>
          <p:cNvPr id="12" name="Straight Connector 11"/>
          <p:cNvCxnSpPr/>
          <p:nvPr/>
        </p:nvCxnSpPr>
        <p:spPr>
          <a:xfrm>
            <a:off x="381000" y="838200"/>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524000" y="1828800"/>
            <a:ext cx="6324600" cy="2339102"/>
          </a:xfrm>
          <a:prstGeom prst="rect">
            <a:avLst/>
          </a:prstGeom>
          <a:noFill/>
        </p:spPr>
        <p:txBody>
          <a:bodyPr wrap="square" rtlCol="0">
            <a:spAutoFit/>
          </a:bodyPr>
          <a:lstStyle/>
          <a:p>
            <a:pPr lvl="1" indent="-457200" algn="ctr"/>
            <a:r>
              <a:rPr lang="en-US" sz="4000" dirty="0" smtClean="0">
                <a:solidFill>
                  <a:schemeClr val="tx1">
                    <a:lumMod val="75000"/>
                    <a:lumOff val="25000"/>
                  </a:schemeClr>
                </a:solidFill>
              </a:rPr>
              <a:t>Specific Traumatic Incidents</a:t>
            </a:r>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200400" y="304800"/>
            <a:ext cx="5943600" cy="492443"/>
          </a:xfrm>
          <a:prstGeom prst="rect">
            <a:avLst/>
          </a:prstGeom>
          <a:noFill/>
        </p:spPr>
        <p:txBody>
          <a:bodyPr wrap="square" rtlCol="0">
            <a:spAutoFit/>
          </a:bodyPr>
          <a:lstStyle/>
          <a:p>
            <a:r>
              <a:rPr lang="en-US" sz="2600" dirty="0" smtClean="0"/>
              <a:t>Back Injuries in SC</a:t>
            </a:r>
            <a:endParaRPr lang="en-US" dirty="0"/>
          </a:p>
        </p:txBody>
      </p:sp>
      <p:cxnSp>
        <p:nvCxnSpPr>
          <p:cNvPr id="12" name="Straight Connector 11"/>
          <p:cNvCxnSpPr/>
          <p:nvPr/>
        </p:nvCxnSpPr>
        <p:spPr>
          <a:xfrm>
            <a:off x="381000" y="838200"/>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11" name="TextBox 10"/>
          <p:cNvSpPr txBox="1"/>
          <p:nvPr/>
        </p:nvSpPr>
        <p:spPr>
          <a:xfrm>
            <a:off x="304800" y="982682"/>
            <a:ext cx="8458200" cy="5724644"/>
          </a:xfrm>
          <a:prstGeom prst="rect">
            <a:avLst/>
          </a:prstGeom>
          <a:noFill/>
        </p:spPr>
        <p:txBody>
          <a:bodyPr wrap="square" rtlCol="0">
            <a:spAutoFit/>
          </a:bodyPr>
          <a:lstStyle/>
          <a:p>
            <a:pPr lvl="1" indent="-457200">
              <a:buFont typeface="Arial" pitchFamily="34" charset="0"/>
              <a:buChar char="•"/>
            </a:pPr>
            <a:r>
              <a:rPr lang="en-US" sz="2400" dirty="0" smtClean="0">
                <a:solidFill>
                  <a:schemeClr val="tx1">
                    <a:lumMod val="75000"/>
                    <a:lumOff val="25000"/>
                  </a:schemeClr>
                </a:solidFill>
              </a:rPr>
              <a:t>Unlike N.C., S.C. treats back injuries the same as any other injury by accident.  There is not a relaxed standard of proof.  In practice,  the S.C. and N.C. “injury by accident” standard are different since S.C. looks to the results of the accident (i.e.—whether the injury was expected) rather than whether the injury was caused by an accident.  Due to this distinction, there is no need under S.C. law to create a distinction regarding back injuries.  </a:t>
            </a:r>
          </a:p>
          <a:p>
            <a:pPr lvl="1" indent="-457200">
              <a:buFont typeface="Arial" pitchFamily="34" charset="0"/>
              <a:buChar char="•"/>
            </a:pPr>
            <a:endParaRPr lang="en-US" sz="2400" dirty="0" smtClean="0">
              <a:solidFill>
                <a:schemeClr val="tx1">
                  <a:lumMod val="75000"/>
                  <a:lumOff val="25000"/>
                </a:schemeClr>
              </a:solidFill>
            </a:endParaRPr>
          </a:p>
          <a:p>
            <a:pPr lvl="1" indent="-457200">
              <a:buFont typeface="Arial" pitchFamily="34" charset="0"/>
              <a:buChar char="•"/>
            </a:pPr>
            <a:endParaRPr lang="en-US" sz="2400" dirty="0" smtClean="0">
              <a:solidFill>
                <a:schemeClr val="tx1">
                  <a:lumMod val="75000"/>
                  <a:lumOff val="25000"/>
                </a:schemeClr>
              </a:solidFill>
            </a:endParaRPr>
          </a:p>
          <a:p>
            <a:pPr lvl="1" indent="-457200">
              <a:buFont typeface="+mj-lt"/>
              <a:buAutoNum type="arabicPeriod"/>
            </a:pPr>
            <a:endParaRPr lang="en-US" sz="2400" dirty="0" smtClean="0">
              <a:solidFill>
                <a:schemeClr val="tx1">
                  <a:lumMod val="75000"/>
                  <a:lumOff val="25000"/>
                </a:schemeClr>
              </a:solidFill>
            </a:endParaRPr>
          </a:p>
          <a:p>
            <a:pPr lvl="1" indent="-457200">
              <a:buFont typeface="+mj-lt"/>
              <a:buAutoNum type="arabicPeriod"/>
            </a:pPr>
            <a:endParaRPr lang="en-US" sz="1200" dirty="0" smtClean="0">
              <a:solidFill>
                <a:schemeClr val="tx1">
                  <a:lumMod val="75000"/>
                  <a:lumOff val="25000"/>
                </a:schemeClr>
              </a:solidFill>
            </a:endParaRPr>
          </a:p>
          <a:p>
            <a:pPr marL="457200" indent="-457200">
              <a:buFont typeface="+mj-lt"/>
              <a:buAutoNum type="arabicPeriod"/>
            </a:pPr>
            <a:endParaRPr lang="en-US" sz="2400" dirty="0" smtClean="0"/>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676400" y="304800"/>
            <a:ext cx="7239000" cy="492443"/>
          </a:xfrm>
          <a:prstGeom prst="rect">
            <a:avLst/>
          </a:prstGeom>
          <a:noFill/>
        </p:spPr>
        <p:txBody>
          <a:bodyPr wrap="square" rtlCol="0">
            <a:spAutoFit/>
          </a:bodyPr>
          <a:lstStyle/>
          <a:p>
            <a:r>
              <a:rPr lang="en-US" sz="2600" dirty="0" smtClean="0"/>
              <a:t>Aggravation of Pre-Existing Conditions - SC </a:t>
            </a:r>
            <a:endParaRPr lang="en-US" dirty="0"/>
          </a:p>
        </p:txBody>
      </p:sp>
      <p:cxnSp>
        <p:nvCxnSpPr>
          <p:cNvPr id="12" name="Straight Connector 11"/>
          <p:cNvCxnSpPr/>
          <p:nvPr/>
        </p:nvCxnSpPr>
        <p:spPr>
          <a:xfrm>
            <a:off x="381000" y="838200"/>
            <a:ext cx="84582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53200" y="6248400"/>
            <a:ext cx="2667000" cy="523220"/>
          </a:xfrm>
          <a:prstGeom prst="rect">
            <a:avLst/>
          </a:prstGeom>
          <a:noFill/>
        </p:spPr>
        <p:txBody>
          <a:bodyPr wrap="square" rtlCol="0">
            <a:spAutoFit/>
          </a:bodyPr>
          <a:lstStyle/>
          <a:p>
            <a:pPr algn="ctr"/>
            <a:r>
              <a:rPr lang="en-US" sz="1600" dirty="0" smtClean="0"/>
              <a:t>www.HedrickGardner.com</a:t>
            </a:r>
          </a:p>
          <a:p>
            <a:pPr algn="ctr"/>
            <a:r>
              <a:rPr lang="en-US" sz="1200" dirty="0" smtClean="0"/>
              <a:t>© 2011 Hedrick Gardner</a:t>
            </a:r>
            <a:endParaRPr lang="en-US" sz="1200" dirty="0"/>
          </a:p>
        </p:txBody>
      </p:sp>
      <p:pic>
        <p:nvPicPr>
          <p:cNvPr id="15" name="Picture 14" descr="logo_RGB.tif"/>
          <p:cNvPicPr>
            <a:picLocks noChangeAspect="1"/>
          </p:cNvPicPr>
          <p:nvPr/>
        </p:nvPicPr>
        <p:blipFill>
          <a:blip r:embed="rId2" cstate="print"/>
          <a:stretch>
            <a:fillRect/>
          </a:stretch>
        </p:blipFill>
        <p:spPr>
          <a:xfrm>
            <a:off x="27432" y="6248400"/>
            <a:ext cx="2563368" cy="509718"/>
          </a:xfrm>
          <a:prstGeom prst="rect">
            <a:avLst/>
          </a:prstGeom>
        </p:spPr>
      </p:pic>
      <p:sp>
        <p:nvSpPr>
          <p:cNvPr id="16" name="Rectangle 15"/>
          <p:cNvSpPr/>
          <p:nvPr/>
        </p:nvSpPr>
        <p:spPr>
          <a:xfrm rot="10800000">
            <a:off x="0" y="6019799"/>
            <a:ext cx="9144000" cy="152400"/>
          </a:xfrm>
          <a:prstGeom prst="rect">
            <a:avLst/>
          </a:prstGeom>
          <a:solidFill>
            <a:srgbClr val="0060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539B"/>
              </a:solidFill>
            </a:endParaRPr>
          </a:p>
        </p:txBody>
      </p:sp>
      <p:sp>
        <p:nvSpPr>
          <p:cNvPr id="17" name="Rectangle 16"/>
          <p:cNvSpPr/>
          <p:nvPr/>
        </p:nvSpPr>
        <p:spPr>
          <a:xfrm rot="10800000">
            <a:off x="0" y="5943598"/>
            <a:ext cx="9144000" cy="15239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11" name="TextBox 10"/>
          <p:cNvSpPr txBox="1"/>
          <p:nvPr/>
        </p:nvSpPr>
        <p:spPr>
          <a:xfrm>
            <a:off x="304800" y="982682"/>
            <a:ext cx="8458200" cy="8217634"/>
          </a:xfrm>
          <a:prstGeom prst="rect">
            <a:avLst/>
          </a:prstGeom>
          <a:noFill/>
        </p:spPr>
        <p:txBody>
          <a:bodyPr wrap="square" rtlCol="0">
            <a:spAutoFit/>
          </a:bodyPr>
          <a:lstStyle/>
          <a:p>
            <a:pPr lvl="1" indent="-457200">
              <a:buFont typeface="+mj-lt"/>
              <a:buAutoNum type="arabicPeriod"/>
            </a:pPr>
            <a:r>
              <a:rPr lang="en-US" sz="2300" dirty="0" smtClean="0">
                <a:solidFill>
                  <a:schemeClr val="tx1">
                    <a:lumMod val="75000"/>
                    <a:lumOff val="25000"/>
                  </a:schemeClr>
                </a:solidFill>
              </a:rPr>
              <a:t>§ 42-9-35: Evidence of Preexisting Injury or Condition</a:t>
            </a:r>
          </a:p>
          <a:p>
            <a:pPr lvl="2" indent="-457200">
              <a:buFont typeface="+mj-lt"/>
              <a:buAutoNum type="alphaLcPeriod"/>
            </a:pPr>
            <a:r>
              <a:rPr lang="en-US" sz="2100" dirty="0" smtClean="0">
                <a:solidFill>
                  <a:schemeClr val="tx1">
                    <a:lumMod val="75000"/>
                    <a:lumOff val="25000"/>
                  </a:schemeClr>
                </a:solidFill>
              </a:rPr>
              <a:t>The employee has the burden to prove by a preponderance of the evidence, including medical evidence, that (1) the subsequent injury aggravated the pre-existing condition or permanent physical impairment; or (2) the pre-existing condition or the permanent physical impairment aggravates the subsequent injury.</a:t>
            </a:r>
          </a:p>
          <a:p>
            <a:pPr lvl="2" indent="-457200">
              <a:buFont typeface="+mj-lt"/>
              <a:buAutoNum type="alphaLcPeriod"/>
            </a:pPr>
            <a:r>
              <a:rPr lang="en-US" sz="2100" dirty="0" smtClean="0">
                <a:solidFill>
                  <a:schemeClr val="tx1">
                    <a:lumMod val="75000"/>
                    <a:lumOff val="25000"/>
                  </a:schemeClr>
                </a:solidFill>
              </a:rPr>
              <a:t>If the subsequent injury that aggravates a pre-existing condition or permanent physical impairment is limited to a single body part, except for total disability of the back, the subsequent injury must impair or affect another body part or system in order to obtain benefits.</a:t>
            </a:r>
          </a:p>
          <a:p>
            <a:pPr lvl="2" indent="-457200">
              <a:buFont typeface="+mj-lt"/>
              <a:buAutoNum type="alphaLcPeriod"/>
            </a:pPr>
            <a:endParaRPr lang="en-US" sz="400" dirty="0" smtClean="0">
              <a:solidFill>
                <a:schemeClr val="tx1">
                  <a:lumMod val="75000"/>
                  <a:lumOff val="25000"/>
                </a:schemeClr>
              </a:solidFill>
            </a:endParaRPr>
          </a:p>
          <a:p>
            <a:pPr lvl="2" indent="-457200"/>
            <a:r>
              <a:rPr lang="en-US" sz="1400" dirty="0" smtClean="0">
                <a:solidFill>
                  <a:schemeClr val="tx1">
                    <a:lumMod val="75000"/>
                    <a:lumOff val="25000"/>
                  </a:schemeClr>
                </a:solidFill>
              </a:rPr>
              <a:t>***Claimant satisfies her burden of proving an aggravation by presenting expert</a:t>
            </a:r>
          </a:p>
          <a:p>
            <a:pPr lvl="2" indent="-457200"/>
            <a:r>
              <a:rPr lang="en-US" sz="1400" dirty="0" smtClean="0">
                <a:solidFill>
                  <a:schemeClr val="tx1">
                    <a:lumMod val="75000"/>
                    <a:lumOff val="25000"/>
                  </a:schemeClr>
                </a:solidFill>
              </a:rPr>
              <a:t>testimony of a causal connection between the pre-existing injury and the</a:t>
            </a:r>
          </a:p>
          <a:p>
            <a:pPr lvl="2" indent="-457200"/>
            <a:r>
              <a:rPr lang="en-US" sz="1400" dirty="0" smtClean="0">
                <a:solidFill>
                  <a:schemeClr val="tx1">
                    <a:lumMod val="75000"/>
                    <a:lumOff val="25000"/>
                  </a:schemeClr>
                </a:solidFill>
              </a:rPr>
              <a:t>aggravating injury or accident.  In practice, it is a relatively low standard of</a:t>
            </a:r>
          </a:p>
          <a:p>
            <a:pPr lvl="2" indent="-457200"/>
            <a:r>
              <a:rPr lang="en-US" sz="1400" dirty="0" smtClean="0">
                <a:solidFill>
                  <a:schemeClr val="tx1">
                    <a:lumMod val="75000"/>
                    <a:lumOff val="25000"/>
                  </a:schemeClr>
                </a:solidFill>
              </a:rPr>
              <a:t>causation.</a:t>
            </a:r>
          </a:p>
          <a:p>
            <a:pPr lvl="1" indent="-457200"/>
            <a:endParaRPr lang="en-US" sz="2400" dirty="0" smtClean="0">
              <a:solidFill>
                <a:schemeClr val="tx1">
                  <a:lumMod val="75000"/>
                  <a:lumOff val="25000"/>
                </a:schemeClr>
              </a:solidFill>
            </a:endParaRPr>
          </a:p>
          <a:p>
            <a:pPr lvl="1" indent="-457200">
              <a:buFont typeface="Arial" pitchFamily="34" charset="0"/>
              <a:buChar char="•"/>
            </a:pPr>
            <a:endParaRPr lang="en-US" sz="2400" dirty="0" smtClean="0">
              <a:solidFill>
                <a:schemeClr val="tx1">
                  <a:lumMod val="75000"/>
                  <a:lumOff val="25000"/>
                </a:schemeClr>
              </a:solidFill>
            </a:endParaRPr>
          </a:p>
          <a:p>
            <a:pPr lvl="1" indent="-457200">
              <a:buFont typeface="Arial" pitchFamily="34" charset="0"/>
              <a:buChar char="•"/>
            </a:pPr>
            <a:endParaRPr lang="en-US" sz="2400" dirty="0" smtClean="0">
              <a:solidFill>
                <a:schemeClr val="tx1">
                  <a:lumMod val="75000"/>
                  <a:lumOff val="25000"/>
                </a:schemeClr>
              </a:solidFill>
            </a:endParaRPr>
          </a:p>
          <a:p>
            <a:pPr lvl="1" indent="-457200">
              <a:buFont typeface="+mj-lt"/>
              <a:buAutoNum type="arabicPeriod"/>
            </a:pPr>
            <a:endParaRPr lang="en-US" sz="2400" dirty="0" smtClean="0">
              <a:solidFill>
                <a:schemeClr val="tx1">
                  <a:lumMod val="75000"/>
                  <a:lumOff val="25000"/>
                </a:schemeClr>
              </a:solidFill>
            </a:endParaRPr>
          </a:p>
          <a:p>
            <a:pPr lvl="1" indent="-457200">
              <a:buFont typeface="+mj-lt"/>
              <a:buAutoNum type="arabicPeriod"/>
            </a:pPr>
            <a:endParaRPr lang="en-US" sz="1200" dirty="0" smtClean="0">
              <a:solidFill>
                <a:schemeClr val="tx1">
                  <a:lumMod val="75000"/>
                  <a:lumOff val="25000"/>
                </a:schemeClr>
              </a:solidFill>
            </a:endParaRPr>
          </a:p>
          <a:p>
            <a:pPr marL="457200" indent="-457200">
              <a:buFont typeface="+mj-lt"/>
              <a:buAutoNum type="arabicPeriod"/>
            </a:pPr>
            <a:endParaRPr lang="en-US" sz="2400" dirty="0" smtClean="0"/>
          </a:p>
          <a:p>
            <a:pPr marL="457200" indent="-457200">
              <a:buFont typeface="+mj-lt"/>
              <a:buAutoNum type="arabicPeriod"/>
            </a:pPr>
            <a:endParaRPr lang="en-US" sz="2400" dirty="0" smtClean="0">
              <a:solidFill>
                <a:srgbClr val="00B050"/>
              </a:solidFill>
            </a:endParaRPr>
          </a:p>
          <a:p>
            <a:pPr marL="457200" indent="-457200"/>
            <a:endParaRPr lang="en-US" sz="2400" dirty="0" smtClean="0">
              <a:solidFill>
                <a:srgbClr val="00B050"/>
              </a:solidFill>
            </a:endParaRPr>
          </a:p>
          <a:p>
            <a:pPr marL="342900" indent="-342900"/>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781</TotalTime>
  <Words>3403</Words>
  <Application>Microsoft Office PowerPoint</Application>
  <PresentationFormat>On-screen Show (4:3)</PresentationFormat>
  <Paragraphs>345</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kfarrar</dc:creator>
  <cp:lastModifiedBy>prosen</cp:lastModifiedBy>
  <cp:revision>164</cp:revision>
  <dcterms:created xsi:type="dcterms:W3CDTF">2009-10-13T18:19:51Z</dcterms:created>
  <dcterms:modified xsi:type="dcterms:W3CDTF">2011-08-22T17:24:02Z</dcterms:modified>
</cp:coreProperties>
</file>