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58" r:id="rId3"/>
    <p:sldId id="256" r:id="rId4"/>
    <p:sldId id="280" r:id="rId5"/>
    <p:sldId id="281" r:id="rId6"/>
    <p:sldId id="267" r:id="rId7"/>
    <p:sldId id="269" r:id="rId8"/>
    <p:sldId id="270" r:id="rId9"/>
    <p:sldId id="278" r:id="rId10"/>
    <p:sldId id="262" r:id="rId11"/>
    <p:sldId id="263" r:id="rId12"/>
    <p:sldId id="282" r:id="rId13"/>
    <p:sldId id="264" r:id="rId14"/>
    <p:sldId id="275" r:id="rId15"/>
    <p:sldId id="271" r:id="rId16"/>
    <p:sldId id="273" r:id="rId17"/>
    <p:sldId id="272" r:id="rId18"/>
    <p:sldId id="276" r:id="rId19"/>
  </p:sldIdLst>
  <p:sldSz cx="12179300" cy="9134475" type="ledger"/>
  <p:notesSz cx="9144000" cy="6858000"/>
  <p:defaultTextStyle>
    <a:defPPr>
      <a:defRPr lang="en-US"/>
    </a:defPPr>
    <a:lvl1pPr marL="0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945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7889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6834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5779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4723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3668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2613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1557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F8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9" autoAdjust="0"/>
    <p:restoredTop sz="94660"/>
  </p:normalViewPr>
  <p:slideViewPr>
    <p:cSldViewPr>
      <p:cViewPr varScale="1">
        <p:scale>
          <a:sx n="49" d="100"/>
          <a:sy n="49" d="100"/>
        </p:scale>
        <p:origin x="-1320" y="-84"/>
      </p:cViewPr>
      <p:guideLst>
        <p:guide orient="horz" pos="2877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8B3A8-DC80-4165-AB6C-8B587BF738A0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91AE6-D8AE-4554-9D71-BAE15AD32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64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91AE6-D8AE-4554-9D71-BAE15AD327D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98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91AE6-D8AE-4554-9D71-BAE15AD327D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2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91AE6-D8AE-4554-9D71-BAE15AD327D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2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91AE6-D8AE-4554-9D71-BAE15AD327D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2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91AE6-D8AE-4554-9D71-BAE15AD327D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2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91AE6-D8AE-4554-9D71-BAE15AD327D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2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91AE6-D8AE-4554-9D71-BAE15AD327D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2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91AE6-D8AE-4554-9D71-BAE15AD327D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2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91AE6-D8AE-4554-9D71-BAE15AD327D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2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91AE6-D8AE-4554-9D71-BAE15AD327D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2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91AE6-D8AE-4554-9D71-BAE15AD327D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2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91AE6-D8AE-4554-9D71-BAE15AD327D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2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91AE6-D8AE-4554-9D71-BAE15AD327D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2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91AE6-D8AE-4554-9D71-BAE15AD327D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2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91AE6-D8AE-4554-9D71-BAE15AD327D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2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91AE6-D8AE-4554-9D71-BAE15AD327D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2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91AE6-D8AE-4554-9D71-BAE15AD327D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2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2837608"/>
            <a:ext cx="10352405" cy="19579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6895" y="5176202"/>
            <a:ext cx="8525510" cy="23343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672E-9C39-47B8-AB8A-47A12857B473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7414-3EE7-4FEC-A922-3D2B838DDD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05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672E-9C39-47B8-AB8A-47A12857B473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7414-3EE7-4FEC-A922-3D2B838DDD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31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60637" y="486327"/>
            <a:ext cx="3649561" cy="103820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1954" y="486327"/>
            <a:ext cx="10745695" cy="103820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672E-9C39-47B8-AB8A-47A12857B473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7414-3EE7-4FEC-A922-3D2B838DDD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61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672E-9C39-47B8-AB8A-47A12857B473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7414-3EE7-4FEC-A922-3D2B838DDD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860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81" y="5869747"/>
            <a:ext cx="10352405" cy="1814208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081" y="3871581"/>
            <a:ext cx="10352405" cy="1998166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94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672E-9C39-47B8-AB8A-47A12857B473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7414-3EE7-4FEC-A922-3D2B838DDD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69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1953" y="2839723"/>
            <a:ext cx="7197628" cy="80286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12570" y="2839723"/>
            <a:ext cx="7197628" cy="80286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672E-9C39-47B8-AB8A-47A12857B473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7414-3EE7-4FEC-A922-3D2B838DDD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62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5" y="365802"/>
            <a:ext cx="10961370" cy="152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044685"/>
            <a:ext cx="5381306" cy="85212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45" indent="0">
              <a:buNone/>
              <a:defRPr sz="2700" b="1"/>
            </a:lvl2pPr>
            <a:lvl3pPr marL="1217889" indent="0">
              <a:buNone/>
              <a:defRPr sz="2400" b="1"/>
            </a:lvl3pPr>
            <a:lvl4pPr marL="1826834" indent="0">
              <a:buNone/>
              <a:defRPr sz="2100" b="1"/>
            </a:lvl4pPr>
            <a:lvl5pPr marL="2435779" indent="0">
              <a:buNone/>
              <a:defRPr sz="2100" b="1"/>
            </a:lvl5pPr>
            <a:lvl6pPr marL="3044723" indent="0">
              <a:buNone/>
              <a:defRPr sz="2100" b="1"/>
            </a:lvl6pPr>
            <a:lvl7pPr marL="3653668" indent="0">
              <a:buNone/>
              <a:defRPr sz="2100" b="1"/>
            </a:lvl7pPr>
            <a:lvl8pPr marL="4262613" indent="0">
              <a:buNone/>
              <a:defRPr sz="2100" b="1"/>
            </a:lvl8pPr>
            <a:lvl9pPr marL="487155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65" y="2896813"/>
            <a:ext cx="5381306" cy="526289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916" y="2044685"/>
            <a:ext cx="5383420" cy="85212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45" indent="0">
              <a:buNone/>
              <a:defRPr sz="2700" b="1"/>
            </a:lvl2pPr>
            <a:lvl3pPr marL="1217889" indent="0">
              <a:buNone/>
              <a:defRPr sz="2400" b="1"/>
            </a:lvl3pPr>
            <a:lvl4pPr marL="1826834" indent="0">
              <a:buNone/>
              <a:defRPr sz="2100" b="1"/>
            </a:lvl4pPr>
            <a:lvl5pPr marL="2435779" indent="0">
              <a:buNone/>
              <a:defRPr sz="2100" b="1"/>
            </a:lvl5pPr>
            <a:lvl6pPr marL="3044723" indent="0">
              <a:buNone/>
              <a:defRPr sz="2100" b="1"/>
            </a:lvl6pPr>
            <a:lvl7pPr marL="3653668" indent="0">
              <a:buNone/>
              <a:defRPr sz="2100" b="1"/>
            </a:lvl7pPr>
            <a:lvl8pPr marL="4262613" indent="0">
              <a:buNone/>
              <a:defRPr sz="2100" b="1"/>
            </a:lvl8pPr>
            <a:lvl9pPr marL="487155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916" y="2896813"/>
            <a:ext cx="5383420" cy="526289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672E-9C39-47B8-AB8A-47A12857B473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7414-3EE7-4FEC-A922-3D2B838DDD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496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672E-9C39-47B8-AB8A-47A12857B473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7414-3EE7-4FEC-A922-3D2B838DDD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01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672E-9C39-47B8-AB8A-47A12857B473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7414-3EE7-4FEC-A922-3D2B838DDD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61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6" y="363687"/>
            <a:ext cx="4006906" cy="154778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68" y="363688"/>
            <a:ext cx="6808567" cy="7796021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66" y="1911474"/>
            <a:ext cx="4006906" cy="6248235"/>
          </a:xfrm>
        </p:spPr>
        <p:txBody>
          <a:bodyPr/>
          <a:lstStyle>
            <a:lvl1pPr marL="0" indent="0">
              <a:buNone/>
              <a:defRPr sz="1900"/>
            </a:lvl1pPr>
            <a:lvl2pPr marL="608945" indent="0">
              <a:buNone/>
              <a:defRPr sz="1600"/>
            </a:lvl2pPr>
            <a:lvl3pPr marL="1217889" indent="0">
              <a:buNone/>
              <a:defRPr sz="1300"/>
            </a:lvl3pPr>
            <a:lvl4pPr marL="1826834" indent="0">
              <a:buNone/>
              <a:defRPr sz="1200"/>
            </a:lvl4pPr>
            <a:lvl5pPr marL="2435779" indent="0">
              <a:buNone/>
              <a:defRPr sz="1200"/>
            </a:lvl5pPr>
            <a:lvl6pPr marL="3044723" indent="0">
              <a:buNone/>
              <a:defRPr sz="1200"/>
            </a:lvl6pPr>
            <a:lvl7pPr marL="3653668" indent="0">
              <a:buNone/>
              <a:defRPr sz="1200"/>
            </a:lvl7pPr>
            <a:lvl8pPr marL="4262613" indent="0">
              <a:buNone/>
              <a:defRPr sz="1200"/>
            </a:lvl8pPr>
            <a:lvl9pPr marL="487155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672E-9C39-47B8-AB8A-47A12857B473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7414-3EE7-4FEC-A922-3D2B838DDD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90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228" y="6394132"/>
            <a:ext cx="7307580" cy="754864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7228" y="816182"/>
            <a:ext cx="7307580" cy="5480685"/>
          </a:xfrm>
        </p:spPr>
        <p:txBody>
          <a:bodyPr/>
          <a:lstStyle>
            <a:lvl1pPr marL="0" indent="0">
              <a:buNone/>
              <a:defRPr sz="4300"/>
            </a:lvl1pPr>
            <a:lvl2pPr marL="608945" indent="0">
              <a:buNone/>
              <a:defRPr sz="3700"/>
            </a:lvl2pPr>
            <a:lvl3pPr marL="1217889" indent="0">
              <a:buNone/>
              <a:defRPr sz="3200"/>
            </a:lvl3pPr>
            <a:lvl4pPr marL="1826834" indent="0">
              <a:buNone/>
              <a:defRPr sz="2700"/>
            </a:lvl4pPr>
            <a:lvl5pPr marL="2435779" indent="0">
              <a:buNone/>
              <a:defRPr sz="2700"/>
            </a:lvl5pPr>
            <a:lvl6pPr marL="3044723" indent="0">
              <a:buNone/>
              <a:defRPr sz="2700"/>
            </a:lvl6pPr>
            <a:lvl7pPr marL="3653668" indent="0">
              <a:buNone/>
              <a:defRPr sz="2700"/>
            </a:lvl7pPr>
            <a:lvl8pPr marL="4262613" indent="0">
              <a:buNone/>
              <a:defRPr sz="2700"/>
            </a:lvl8pPr>
            <a:lvl9pPr marL="4871557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228" y="7148996"/>
            <a:ext cx="7307580" cy="1072031"/>
          </a:xfrm>
        </p:spPr>
        <p:txBody>
          <a:bodyPr/>
          <a:lstStyle>
            <a:lvl1pPr marL="0" indent="0">
              <a:buNone/>
              <a:defRPr sz="1900"/>
            </a:lvl1pPr>
            <a:lvl2pPr marL="608945" indent="0">
              <a:buNone/>
              <a:defRPr sz="1600"/>
            </a:lvl2pPr>
            <a:lvl3pPr marL="1217889" indent="0">
              <a:buNone/>
              <a:defRPr sz="1300"/>
            </a:lvl3pPr>
            <a:lvl4pPr marL="1826834" indent="0">
              <a:buNone/>
              <a:defRPr sz="1200"/>
            </a:lvl4pPr>
            <a:lvl5pPr marL="2435779" indent="0">
              <a:buNone/>
              <a:defRPr sz="1200"/>
            </a:lvl5pPr>
            <a:lvl6pPr marL="3044723" indent="0">
              <a:buNone/>
              <a:defRPr sz="1200"/>
            </a:lvl6pPr>
            <a:lvl7pPr marL="3653668" indent="0">
              <a:buNone/>
              <a:defRPr sz="1200"/>
            </a:lvl7pPr>
            <a:lvl8pPr marL="4262613" indent="0">
              <a:buNone/>
              <a:defRPr sz="1200"/>
            </a:lvl8pPr>
            <a:lvl9pPr marL="487155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672E-9C39-47B8-AB8A-47A12857B473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7414-3EE7-4FEC-A922-3D2B838DDD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11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965" y="365802"/>
            <a:ext cx="10961370" cy="1522413"/>
          </a:xfrm>
          <a:prstGeom prst="rect">
            <a:avLst/>
          </a:prstGeom>
        </p:spPr>
        <p:txBody>
          <a:bodyPr vert="horz" lIns="121789" tIns="60894" rIns="121789" bIns="6089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131378"/>
            <a:ext cx="10961370" cy="6028331"/>
          </a:xfrm>
          <a:prstGeom prst="rect">
            <a:avLst/>
          </a:prstGeom>
        </p:spPr>
        <p:txBody>
          <a:bodyPr vert="horz" lIns="121789" tIns="60894" rIns="121789" bIns="6089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965" y="8466306"/>
            <a:ext cx="2841837" cy="486326"/>
          </a:xfrm>
          <a:prstGeom prst="rect">
            <a:avLst/>
          </a:prstGeom>
        </p:spPr>
        <p:txBody>
          <a:bodyPr vert="horz" lIns="121789" tIns="60894" rIns="121789" bIns="6089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F672E-9C39-47B8-AB8A-47A12857B473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1261" y="8466306"/>
            <a:ext cx="3856778" cy="486326"/>
          </a:xfrm>
          <a:prstGeom prst="rect">
            <a:avLst/>
          </a:prstGeom>
        </p:spPr>
        <p:txBody>
          <a:bodyPr vert="horz" lIns="121789" tIns="60894" rIns="121789" bIns="6089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8498" y="8466306"/>
            <a:ext cx="2841837" cy="486326"/>
          </a:xfrm>
          <a:prstGeom prst="rect">
            <a:avLst/>
          </a:prstGeom>
        </p:spPr>
        <p:txBody>
          <a:bodyPr vert="horz" lIns="121789" tIns="60894" rIns="121789" bIns="6089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87414-3EE7-4FEC-A922-3D2B838DDD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33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788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709" indent="-456709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535" indent="-380590" algn="l" defTabSz="1217889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emf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013" y="1294949"/>
            <a:ext cx="7433415" cy="783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6146" y="3195637"/>
            <a:ext cx="56749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Construction Projects</a:t>
            </a:r>
          </a:p>
          <a:p>
            <a:r>
              <a:rPr lang="en-US" sz="3000" dirty="0" smtClean="0"/>
              <a:t>Risk Management Considerations</a:t>
            </a:r>
            <a:endParaRPr lang="en-US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850" y="147637"/>
            <a:ext cx="1740661" cy="77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4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202244" y="294007"/>
            <a:ext cx="593508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00" dirty="0" smtClean="0">
                <a:latin typeface="Arial Black" panose="020B0A04020102020204" pitchFamily="34" charset="0"/>
              </a:rPr>
              <a:t>Wrap-Up Considerations</a:t>
            </a:r>
          </a:p>
        </p:txBody>
      </p:sp>
      <p:sp>
        <p:nvSpPr>
          <p:cNvPr id="193" name="Content Placeholder 2"/>
          <p:cNvSpPr>
            <a:spLocks noGrp="1"/>
          </p:cNvSpPr>
          <p:nvPr>
            <p:ph idx="1"/>
          </p:nvPr>
        </p:nvSpPr>
        <p:spPr>
          <a:xfrm>
            <a:off x="431388" y="1519238"/>
            <a:ext cx="11144662" cy="6934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50" dirty="0"/>
              <a:t>Sponsor </a:t>
            </a:r>
            <a:r>
              <a:rPr lang="en-US" sz="2050" dirty="0" smtClean="0"/>
              <a:t>purchases </a:t>
            </a:r>
            <a:r>
              <a:rPr lang="en-US" sz="2050" dirty="0"/>
              <a:t>the insurance (called a “Wrap-Up”) on behalf of the </a:t>
            </a:r>
            <a:r>
              <a:rPr lang="en-US" sz="2050" dirty="0" smtClean="0"/>
              <a:t>project.</a:t>
            </a:r>
          </a:p>
          <a:p>
            <a:r>
              <a:rPr lang="en-US" sz="2050" dirty="0" smtClean="0"/>
              <a:t>“OCIP” = Owner Controlled Insurance Program</a:t>
            </a:r>
          </a:p>
          <a:p>
            <a:r>
              <a:rPr lang="en-US" sz="2050" dirty="0" smtClean="0"/>
              <a:t>“CCIP” = Contractor Controlled Insurance Program</a:t>
            </a:r>
          </a:p>
          <a:p>
            <a:pPr marL="0" indent="0">
              <a:buNone/>
            </a:pPr>
            <a:endParaRPr lang="en-US" sz="2050" u="sng" dirty="0"/>
          </a:p>
          <a:p>
            <a:pPr marL="0" indent="0">
              <a:buNone/>
            </a:pPr>
            <a:r>
              <a:rPr lang="en-US" sz="2050" b="1" dirty="0" smtClean="0">
                <a:solidFill>
                  <a:srgbClr val="FF0000"/>
                </a:solidFill>
              </a:rPr>
              <a:t>Advantages</a:t>
            </a:r>
          </a:p>
          <a:p>
            <a:r>
              <a:rPr lang="en-US" sz="2050" dirty="0"/>
              <a:t>Economies of Scale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50" dirty="0"/>
              <a:t>Cost Savings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50" dirty="0"/>
              <a:t>Tailored Coverage</a:t>
            </a:r>
          </a:p>
          <a:p>
            <a:r>
              <a:rPr lang="en-US" sz="2050" dirty="0" smtClean="0"/>
              <a:t>Minimized </a:t>
            </a:r>
            <a:r>
              <a:rPr lang="en-US" sz="2050" dirty="0" smtClean="0"/>
              <a:t>Litigation Costs</a:t>
            </a:r>
            <a:endParaRPr lang="en-US" sz="2050" dirty="0"/>
          </a:p>
          <a:p>
            <a:r>
              <a:rPr lang="en-US" sz="2050" dirty="0" smtClean="0"/>
              <a:t>Cost </a:t>
            </a:r>
            <a:r>
              <a:rPr lang="en-US" sz="2050" dirty="0"/>
              <a:t>Certainty Through Life of Project</a:t>
            </a:r>
          </a:p>
          <a:p>
            <a:r>
              <a:rPr lang="en-US" sz="2050" dirty="0"/>
              <a:t>Coverage Certainty through Statute of Repose</a:t>
            </a:r>
          </a:p>
          <a:p>
            <a:r>
              <a:rPr lang="en-US" sz="2050" dirty="0"/>
              <a:t>Mitigates Horizontal Exhaustion &amp; Anti-Indemnity Uncertainty</a:t>
            </a:r>
          </a:p>
          <a:p>
            <a:r>
              <a:rPr lang="en-US" sz="2050" dirty="0" smtClean="0"/>
              <a:t>Coordinated Claims &amp; Safety </a:t>
            </a:r>
            <a:r>
              <a:rPr lang="en-US" sz="2050" dirty="0"/>
              <a:t>Strategy and Response</a:t>
            </a:r>
          </a:p>
          <a:p>
            <a:pPr marL="0" indent="0">
              <a:buNone/>
            </a:pPr>
            <a:endParaRPr lang="en-US" sz="2050" u="sng" dirty="0" smtClean="0"/>
          </a:p>
          <a:p>
            <a:pPr marL="0" indent="0">
              <a:buNone/>
            </a:pPr>
            <a:r>
              <a:rPr lang="en-US" sz="2050" b="1" dirty="0" smtClean="0">
                <a:solidFill>
                  <a:srgbClr val="FF0000"/>
                </a:solidFill>
              </a:rPr>
              <a:t>Disadvantages</a:t>
            </a:r>
            <a:endParaRPr lang="en-US" sz="2050" b="1" dirty="0">
              <a:solidFill>
                <a:srgbClr val="FF0000"/>
              </a:solidFill>
            </a:endParaRPr>
          </a:p>
          <a:p>
            <a:r>
              <a:rPr lang="en-US" sz="2050" dirty="0"/>
              <a:t>On the Surface, OCIP can be perceived as “more expensive”</a:t>
            </a:r>
          </a:p>
          <a:p>
            <a:r>
              <a:rPr lang="en-US" sz="2050" dirty="0"/>
              <a:t>Administrative Burden / Internal Resources</a:t>
            </a:r>
          </a:p>
          <a:p>
            <a:r>
              <a:rPr lang="en-US" sz="2050" dirty="0"/>
              <a:t>Sponsor Assumes </a:t>
            </a:r>
            <a:r>
              <a:rPr lang="en-US" sz="2050" dirty="0" smtClean="0"/>
              <a:t>Deductible Obligation including Long-Term Collateral Requirements</a:t>
            </a:r>
            <a:endParaRPr lang="en-US" sz="2050" dirty="0"/>
          </a:p>
          <a:p>
            <a:r>
              <a:rPr lang="en-US" sz="2050" dirty="0"/>
              <a:t>Monthly Deductible Bill Reviews &amp; Periodic Claims </a:t>
            </a:r>
            <a:r>
              <a:rPr lang="en-US" sz="2050" dirty="0" smtClean="0"/>
              <a:t>Reviews</a:t>
            </a:r>
            <a:endParaRPr lang="en-US" sz="2050" dirty="0"/>
          </a:p>
        </p:txBody>
      </p:sp>
      <p:sp>
        <p:nvSpPr>
          <p:cNvPr id="77" name="Rounded Rectangle 76"/>
          <p:cNvSpPr/>
          <p:nvPr/>
        </p:nvSpPr>
        <p:spPr>
          <a:xfrm>
            <a:off x="9033516" y="2291498"/>
            <a:ext cx="649479" cy="3418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CIP</a:t>
            </a:r>
            <a:endParaRPr lang="en-US" dirty="0"/>
          </a:p>
        </p:txBody>
      </p:sp>
      <p:sp>
        <p:nvSpPr>
          <p:cNvPr id="78" name="Rounded Rectangle 77"/>
          <p:cNvSpPr/>
          <p:nvPr/>
        </p:nvSpPr>
        <p:spPr>
          <a:xfrm>
            <a:off x="7186202" y="4180995"/>
            <a:ext cx="488534" cy="3418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WC</a:t>
            </a:r>
            <a:endParaRPr lang="en-US" sz="1400" b="1" dirty="0"/>
          </a:p>
        </p:txBody>
      </p:sp>
      <p:sp>
        <p:nvSpPr>
          <p:cNvPr id="79" name="Rounded Rectangle 78"/>
          <p:cNvSpPr/>
          <p:nvPr/>
        </p:nvSpPr>
        <p:spPr>
          <a:xfrm>
            <a:off x="11008663" y="4190600"/>
            <a:ext cx="488534" cy="3418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GL</a:t>
            </a:r>
            <a:endParaRPr lang="en-US" sz="1400" b="1" dirty="0"/>
          </a:p>
        </p:txBody>
      </p:sp>
      <p:sp>
        <p:nvSpPr>
          <p:cNvPr id="80" name="Rounded Rectangle 79"/>
          <p:cNvSpPr/>
          <p:nvPr/>
        </p:nvSpPr>
        <p:spPr>
          <a:xfrm>
            <a:off x="9125202" y="6039527"/>
            <a:ext cx="744195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Excess</a:t>
            </a:r>
            <a:endParaRPr lang="en-US" sz="1400" b="1" dirty="0"/>
          </a:p>
        </p:txBody>
      </p:sp>
      <p:cxnSp>
        <p:nvCxnSpPr>
          <p:cNvPr id="81" name="Curved Connector 80"/>
          <p:cNvCxnSpPr>
            <a:stCxn id="78" idx="0"/>
            <a:endCxn id="77" idx="1"/>
          </p:cNvCxnSpPr>
          <p:nvPr/>
        </p:nvCxnSpPr>
        <p:spPr>
          <a:xfrm rot="5400000" flipH="1" flipV="1">
            <a:off x="7372702" y="2520182"/>
            <a:ext cx="1718581" cy="1603047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>
            <a:stCxn id="78" idx="2"/>
            <a:endCxn id="80" idx="1"/>
          </p:cNvCxnSpPr>
          <p:nvPr/>
        </p:nvCxnSpPr>
        <p:spPr>
          <a:xfrm rot="16200000" flipH="1">
            <a:off x="7443285" y="4510009"/>
            <a:ext cx="1669101" cy="1694733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>
            <a:stCxn id="80" idx="3"/>
            <a:endCxn id="79" idx="2"/>
          </p:cNvCxnSpPr>
          <p:nvPr/>
        </p:nvCxnSpPr>
        <p:spPr>
          <a:xfrm flipV="1">
            <a:off x="9869397" y="4532431"/>
            <a:ext cx="1383533" cy="1659496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>
            <a:stCxn id="77" idx="3"/>
            <a:endCxn id="79" idx="0"/>
          </p:cNvCxnSpPr>
          <p:nvPr/>
        </p:nvCxnSpPr>
        <p:spPr>
          <a:xfrm>
            <a:off x="9682995" y="2462414"/>
            <a:ext cx="1569935" cy="1728186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9089416" y="3407431"/>
            <a:ext cx="573279" cy="23430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CM</a:t>
            </a:r>
            <a:endParaRPr lang="en-US" sz="1400" b="1" dirty="0"/>
          </a:p>
        </p:txBody>
      </p:sp>
      <p:sp>
        <p:nvSpPr>
          <p:cNvPr id="86" name="Rounded Rectangle 85"/>
          <p:cNvSpPr/>
          <p:nvPr/>
        </p:nvSpPr>
        <p:spPr>
          <a:xfrm>
            <a:off x="8293237" y="3986033"/>
            <a:ext cx="573279" cy="23430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Prime</a:t>
            </a:r>
            <a:endParaRPr lang="en-US" sz="1100" b="1" dirty="0"/>
          </a:p>
        </p:txBody>
      </p:sp>
      <p:sp>
        <p:nvSpPr>
          <p:cNvPr id="87" name="Rounded Rectangle 86"/>
          <p:cNvSpPr/>
          <p:nvPr/>
        </p:nvSpPr>
        <p:spPr>
          <a:xfrm>
            <a:off x="9089417" y="3992799"/>
            <a:ext cx="573279" cy="23430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Prime</a:t>
            </a:r>
            <a:endParaRPr lang="en-US" sz="1100" b="1" dirty="0"/>
          </a:p>
        </p:txBody>
      </p:sp>
      <p:sp>
        <p:nvSpPr>
          <p:cNvPr id="88" name="Rounded Rectangle 87"/>
          <p:cNvSpPr/>
          <p:nvPr/>
        </p:nvSpPr>
        <p:spPr>
          <a:xfrm>
            <a:off x="9869397" y="3986034"/>
            <a:ext cx="573279" cy="23430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Prime</a:t>
            </a:r>
            <a:endParaRPr lang="en-US" sz="1100" b="1" dirty="0"/>
          </a:p>
        </p:txBody>
      </p:sp>
      <p:sp>
        <p:nvSpPr>
          <p:cNvPr id="89" name="Rounded Rectangle 88"/>
          <p:cNvSpPr/>
          <p:nvPr/>
        </p:nvSpPr>
        <p:spPr>
          <a:xfrm>
            <a:off x="7674736" y="4502698"/>
            <a:ext cx="457021" cy="23430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Sub</a:t>
            </a:r>
            <a:endParaRPr lang="en-US" sz="1100" b="1" dirty="0"/>
          </a:p>
        </p:txBody>
      </p:sp>
      <p:sp>
        <p:nvSpPr>
          <p:cNvPr id="90" name="Rounded Rectangle 89"/>
          <p:cNvSpPr/>
          <p:nvPr/>
        </p:nvSpPr>
        <p:spPr>
          <a:xfrm>
            <a:off x="8245165" y="4502696"/>
            <a:ext cx="457021" cy="23430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Sub</a:t>
            </a:r>
            <a:endParaRPr lang="en-US" sz="1100" b="1" dirty="0"/>
          </a:p>
        </p:txBody>
      </p:sp>
      <p:sp>
        <p:nvSpPr>
          <p:cNvPr id="91" name="Rounded Rectangle 90"/>
          <p:cNvSpPr/>
          <p:nvPr/>
        </p:nvSpPr>
        <p:spPr>
          <a:xfrm>
            <a:off x="8787827" y="4502697"/>
            <a:ext cx="457021" cy="23430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Sub</a:t>
            </a:r>
            <a:endParaRPr lang="en-US" sz="1100" b="1" dirty="0"/>
          </a:p>
        </p:txBody>
      </p:sp>
      <p:sp>
        <p:nvSpPr>
          <p:cNvPr id="92" name="Rounded Rectangle 91"/>
          <p:cNvSpPr/>
          <p:nvPr/>
        </p:nvSpPr>
        <p:spPr>
          <a:xfrm>
            <a:off x="9358256" y="4502695"/>
            <a:ext cx="457021" cy="23430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Sub</a:t>
            </a:r>
            <a:endParaRPr lang="en-US" sz="1100" b="1" dirty="0"/>
          </a:p>
        </p:txBody>
      </p:sp>
      <p:sp>
        <p:nvSpPr>
          <p:cNvPr id="93" name="Rounded Rectangle 92"/>
          <p:cNvSpPr/>
          <p:nvPr/>
        </p:nvSpPr>
        <p:spPr>
          <a:xfrm>
            <a:off x="9938842" y="4502696"/>
            <a:ext cx="457021" cy="23430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Sub</a:t>
            </a:r>
            <a:endParaRPr lang="en-US" sz="1100" b="1" dirty="0"/>
          </a:p>
        </p:txBody>
      </p:sp>
      <p:sp>
        <p:nvSpPr>
          <p:cNvPr id="94" name="Rounded Rectangle 93"/>
          <p:cNvSpPr/>
          <p:nvPr/>
        </p:nvSpPr>
        <p:spPr>
          <a:xfrm>
            <a:off x="10509271" y="4502694"/>
            <a:ext cx="457021" cy="23430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Sub</a:t>
            </a:r>
            <a:endParaRPr lang="en-US" sz="1100" b="1" dirty="0"/>
          </a:p>
        </p:txBody>
      </p:sp>
      <p:sp>
        <p:nvSpPr>
          <p:cNvPr id="95" name="Rounded Rectangle 94"/>
          <p:cNvSpPr/>
          <p:nvPr/>
        </p:nvSpPr>
        <p:spPr>
          <a:xfrm>
            <a:off x="8240356" y="4998004"/>
            <a:ext cx="457021" cy="23430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Sub</a:t>
            </a:r>
            <a:endParaRPr lang="en-US" sz="1100" b="1" dirty="0"/>
          </a:p>
        </p:txBody>
      </p:sp>
      <p:sp>
        <p:nvSpPr>
          <p:cNvPr id="97" name="Rounded Rectangle 96"/>
          <p:cNvSpPr/>
          <p:nvPr/>
        </p:nvSpPr>
        <p:spPr>
          <a:xfrm>
            <a:off x="8829395" y="4998003"/>
            <a:ext cx="457021" cy="23430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Sub</a:t>
            </a:r>
            <a:endParaRPr lang="en-US" sz="1100" b="1" dirty="0"/>
          </a:p>
        </p:txBody>
      </p:sp>
      <p:sp>
        <p:nvSpPr>
          <p:cNvPr id="98" name="Rounded Rectangle 97"/>
          <p:cNvSpPr/>
          <p:nvPr/>
        </p:nvSpPr>
        <p:spPr>
          <a:xfrm>
            <a:off x="9443179" y="4998002"/>
            <a:ext cx="457021" cy="23430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Sub</a:t>
            </a:r>
            <a:endParaRPr lang="en-US" sz="1100" b="1" dirty="0"/>
          </a:p>
        </p:txBody>
      </p:sp>
      <p:sp>
        <p:nvSpPr>
          <p:cNvPr id="99" name="Rounded Rectangle 98"/>
          <p:cNvSpPr/>
          <p:nvPr/>
        </p:nvSpPr>
        <p:spPr>
          <a:xfrm>
            <a:off x="10039783" y="5001563"/>
            <a:ext cx="457021" cy="23430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Sub</a:t>
            </a:r>
            <a:endParaRPr lang="en-US" sz="1100" b="1" dirty="0"/>
          </a:p>
        </p:txBody>
      </p:sp>
      <p:cxnSp>
        <p:nvCxnSpPr>
          <p:cNvPr id="100" name="Straight Arrow Connector 99"/>
          <p:cNvCxnSpPr>
            <a:stCxn id="85" idx="2"/>
            <a:endCxn id="87" idx="0"/>
          </p:cNvCxnSpPr>
          <p:nvPr/>
        </p:nvCxnSpPr>
        <p:spPr>
          <a:xfrm>
            <a:off x="9376056" y="3641732"/>
            <a:ext cx="1" cy="351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9662695" y="3641732"/>
            <a:ext cx="276147" cy="3443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>
            <a:off x="8817202" y="3641732"/>
            <a:ext cx="272215" cy="3279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8071936" y="4220335"/>
            <a:ext cx="228421" cy="282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8579878" y="4236350"/>
            <a:ext cx="0" cy="26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>
            <a:off x="9137355" y="4236350"/>
            <a:ext cx="1" cy="26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endCxn id="92" idx="0"/>
          </p:cNvCxnSpPr>
          <p:nvPr/>
        </p:nvCxnSpPr>
        <p:spPr>
          <a:xfrm>
            <a:off x="9586765" y="4246306"/>
            <a:ext cx="2" cy="2563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10168151" y="4227100"/>
            <a:ext cx="2" cy="2563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10442858" y="4220334"/>
            <a:ext cx="147462" cy="2631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endCxn id="95" idx="0"/>
          </p:cNvCxnSpPr>
          <p:nvPr/>
        </p:nvCxnSpPr>
        <p:spPr>
          <a:xfrm>
            <a:off x="8467445" y="4736999"/>
            <a:ext cx="1422" cy="2610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9071083" y="4736995"/>
            <a:ext cx="1422" cy="2610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9647829" y="4740558"/>
            <a:ext cx="1422" cy="2610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10255469" y="4736994"/>
            <a:ext cx="1422" cy="2610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510362" y="909560"/>
            <a:ext cx="3451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latin typeface="Arial Black" panose="020B0A04020102020204" pitchFamily="34" charset="0"/>
              </a:rPr>
              <a:t>Consolidated Approach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850" y="147637"/>
            <a:ext cx="1740661" cy="773405"/>
          </a:xfrm>
          <a:prstGeom prst="rect">
            <a:avLst/>
          </a:prstGeom>
        </p:spPr>
      </p:pic>
      <p:pic>
        <p:nvPicPr>
          <p:cNvPr id="42" name="Picture 4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49" y="8664385"/>
            <a:ext cx="11549639" cy="228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0446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202247" y="294007"/>
            <a:ext cx="593508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00" dirty="0" smtClean="0">
                <a:latin typeface="Arial Black" panose="020B0A04020102020204" pitchFamily="34" charset="0"/>
              </a:rPr>
              <a:t>Wrap Up Considerations</a:t>
            </a:r>
            <a:endParaRPr lang="en-US" sz="3400" dirty="0" smtClean="0">
              <a:latin typeface="Arial Black" panose="020B0A04020102020204" pitchFamily="34" charset="0"/>
            </a:endParaRPr>
          </a:p>
        </p:txBody>
      </p:sp>
      <p:sp>
        <p:nvSpPr>
          <p:cNvPr id="193" name="Content Placeholder 2"/>
          <p:cNvSpPr>
            <a:spLocks noGrp="1"/>
          </p:cNvSpPr>
          <p:nvPr>
            <p:ph idx="1"/>
          </p:nvPr>
        </p:nvSpPr>
        <p:spPr>
          <a:xfrm>
            <a:off x="374649" y="1129006"/>
            <a:ext cx="6982733" cy="72482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500" b="1" dirty="0" smtClean="0">
                <a:solidFill>
                  <a:srgbClr val="FF0000"/>
                </a:solidFill>
              </a:rPr>
              <a:t>What Types of Projects Make Sense for </a:t>
            </a:r>
            <a:r>
              <a:rPr lang="en-US" sz="2500" b="1" dirty="0" smtClean="0">
                <a:solidFill>
                  <a:srgbClr val="FF0000"/>
                </a:solidFill>
              </a:rPr>
              <a:t>a Wrap-Up?</a:t>
            </a:r>
            <a:endParaRPr lang="en-US" sz="2500" b="1" dirty="0">
              <a:solidFill>
                <a:srgbClr val="FF0000"/>
              </a:solidFill>
            </a:endParaRPr>
          </a:p>
          <a:p>
            <a:r>
              <a:rPr lang="en-US" sz="2500" dirty="0" smtClean="0"/>
              <a:t>OCIP Feasibility can compare cost of Wrap-Up vs. Traditional Insurance</a:t>
            </a:r>
          </a:p>
          <a:p>
            <a:r>
              <a:rPr lang="en-US" sz="2500" dirty="0" smtClean="0"/>
              <a:t>Typically:  </a:t>
            </a:r>
          </a:p>
          <a:p>
            <a:pPr lvl="1"/>
            <a:r>
              <a:rPr lang="en-US" sz="2500" dirty="0" smtClean="0"/>
              <a:t>Stand Alone WC/GL CIP – Projects over ~$100M</a:t>
            </a:r>
          </a:p>
          <a:p>
            <a:pPr lvl="1"/>
            <a:r>
              <a:rPr lang="en-US" sz="2500" dirty="0" smtClean="0"/>
              <a:t>Rolling CIP – Projects over $40M</a:t>
            </a:r>
            <a:endParaRPr lang="en-US" sz="2500" dirty="0" smtClean="0"/>
          </a:p>
          <a:p>
            <a:r>
              <a:rPr lang="en-US" sz="2500" dirty="0" smtClean="0"/>
              <a:t>Projects with Unique Lender Requirements</a:t>
            </a:r>
          </a:p>
          <a:p>
            <a:r>
              <a:rPr lang="en-US" sz="2500" dirty="0" smtClean="0"/>
              <a:t>Projects in States with Challenging Anti-Indemnity Statutes</a:t>
            </a:r>
          </a:p>
          <a:p>
            <a:r>
              <a:rPr lang="en-US" sz="2500" dirty="0" smtClean="0"/>
              <a:t>GL Wraps should also be considered on:</a:t>
            </a:r>
          </a:p>
          <a:p>
            <a:pPr lvl="1"/>
            <a:r>
              <a:rPr lang="en-US" sz="2500" dirty="0" smtClean="0"/>
              <a:t>Commercial projects where the wrap-up sponsor would prefer a smaller deductible ($50k-$100k)</a:t>
            </a:r>
            <a:endParaRPr lang="en-US" sz="2500" dirty="0" smtClean="0"/>
          </a:p>
          <a:p>
            <a:pPr lvl="1"/>
            <a:r>
              <a:rPr lang="en-US" sz="2500" dirty="0" smtClean="0"/>
              <a:t>Residential Projects</a:t>
            </a:r>
          </a:p>
          <a:p>
            <a:pPr lvl="1"/>
            <a:r>
              <a:rPr lang="en-US" sz="2500" dirty="0" smtClean="0"/>
              <a:t>Joint Venture Arrangements</a:t>
            </a:r>
          </a:p>
          <a:p>
            <a:pPr lvl="1"/>
            <a:r>
              <a:rPr lang="en-US" sz="2500" dirty="0" smtClean="0"/>
              <a:t>Projects with contractual risk transfer challenges</a:t>
            </a:r>
          </a:p>
          <a:p>
            <a:r>
              <a:rPr lang="en-US" sz="2500" dirty="0" smtClean="0"/>
              <a:t>Wrap-Ups are also often used by contractors as a way to protect the integrity of their corporate insurance</a:t>
            </a:r>
          </a:p>
          <a:p>
            <a:pPr lvl="1"/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000" dirty="0"/>
          </a:p>
          <a:p>
            <a:endParaRPr lang="en-US" sz="1400" dirty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77" name="Rounded Rectangle 76"/>
          <p:cNvSpPr/>
          <p:nvPr/>
        </p:nvSpPr>
        <p:spPr>
          <a:xfrm>
            <a:off x="9204696" y="2353589"/>
            <a:ext cx="649479" cy="3418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CIP</a:t>
            </a:r>
            <a:endParaRPr lang="en-US" dirty="0"/>
          </a:p>
        </p:txBody>
      </p:sp>
      <p:sp>
        <p:nvSpPr>
          <p:cNvPr id="78" name="Rounded Rectangle 77"/>
          <p:cNvSpPr/>
          <p:nvPr/>
        </p:nvSpPr>
        <p:spPr>
          <a:xfrm>
            <a:off x="7357382" y="4243086"/>
            <a:ext cx="488534" cy="3418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WC</a:t>
            </a:r>
            <a:endParaRPr lang="en-US" sz="1400" b="1" dirty="0"/>
          </a:p>
        </p:txBody>
      </p:sp>
      <p:sp>
        <p:nvSpPr>
          <p:cNvPr id="79" name="Rounded Rectangle 78"/>
          <p:cNvSpPr/>
          <p:nvPr/>
        </p:nvSpPr>
        <p:spPr>
          <a:xfrm>
            <a:off x="11179843" y="4252691"/>
            <a:ext cx="488534" cy="3418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GL</a:t>
            </a:r>
            <a:endParaRPr lang="en-US" sz="1400" b="1" dirty="0"/>
          </a:p>
        </p:txBody>
      </p:sp>
      <p:sp>
        <p:nvSpPr>
          <p:cNvPr id="80" name="Rounded Rectangle 79"/>
          <p:cNvSpPr/>
          <p:nvPr/>
        </p:nvSpPr>
        <p:spPr>
          <a:xfrm>
            <a:off x="9296382" y="6101618"/>
            <a:ext cx="744195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Excess</a:t>
            </a:r>
            <a:endParaRPr lang="en-US" sz="1400" b="1" dirty="0"/>
          </a:p>
        </p:txBody>
      </p:sp>
      <p:cxnSp>
        <p:nvCxnSpPr>
          <p:cNvPr id="81" name="Curved Connector 80"/>
          <p:cNvCxnSpPr>
            <a:stCxn id="78" idx="0"/>
            <a:endCxn id="77" idx="1"/>
          </p:cNvCxnSpPr>
          <p:nvPr/>
        </p:nvCxnSpPr>
        <p:spPr>
          <a:xfrm rot="5400000" flipH="1" flipV="1">
            <a:off x="7543882" y="2582273"/>
            <a:ext cx="1718581" cy="1603047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>
            <a:stCxn id="78" idx="2"/>
            <a:endCxn id="80" idx="1"/>
          </p:cNvCxnSpPr>
          <p:nvPr/>
        </p:nvCxnSpPr>
        <p:spPr>
          <a:xfrm rot="16200000" flipH="1">
            <a:off x="7614465" y="4572100"/>
            <a:ext cx="1669101" cy="1694733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>
            <a:stCxn id="80" idx="3"/>
            <a:endCxn id="79" idx="2"/>
          </p:cNvCxnSpPr>
          <p:nvPr/>
        </p:nvCxnSpPr>
        <p:spPr>
          <a:xfrm flipV="1">
            <a:off x="10040577" y="4594522"/>
            <a:ext cx="1383533" cy="1659496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>
            <a:stCxn id="77" idx="3"/>
            <a:endCxn id="79" idx="0"/>
          </p:cNvCxnSpPr>
          <p:nvPr/>
        </p:nvCxnSpPr>
        <p:spPr>
          <a:xfrm>
            <a:off x="9854175" y="2524505"/>
            <a:ext cx="1569935" cy="1728186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9260596" y="3469522"/>
            <a:ext cx="573279" cy="23430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CM</a:t>
            </a:r>
            <a:endParaRPr lang="en-US" sz="1400" b="1" dirty="0"/>
          </a:p>
        </p:txBody>
      </p:sp>
      <p:sp>
        <p:nvSpPr>
          <p:cNvPr id="86" name="Rounded Rectangle 85"/>
          <p:cNvSpPr/>
          <p:nvPr/>
        </p:nvSpPr>
        <p:spPr>
          <a:xfrm>
            <a:off x="8464417" y="4048124"/>
            <a:ext cx="573279" cy="23430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Prime</a:t>
            </a:r>
            <a:endParaRPr lang="en-US" sz="1100" b="1" dirty="0"/>
          </a:p>
        </p:txBody>
      </p:sp>
      <p:sp>
        <p:nvSpPr>
          <p:cNvPr id="87" name="Rounded Rectangle 86"/>
          <p:cNvSpPr/>
          <p:nvPr/>
        </p:nvSpPr>
        <p:spPr>
          <a:xfrm>
            <a:off x="9260597" y="4054890"/>
            <a:ext cx="573279" cy="23430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Prime</a:t>
            </a:r>
            <a:endParaRPr lang="en-US" sz="1100" b="1" dirty="0"/>
          </a:p>
        </p:txBody>
      </p:sp>
      <p:sp>
        <p:nvSpPr>
          <p:cNvPr id="88" name="Rounded Rectangle 87"/>
          <p:cNvSpPr/>
          <p:nvPr/>
        </p:nvSpPr>
        <p:spPr>
          <a:xfrm>
            <a:off x="10040577" y="4048125"/>
            <a:ext cx="573279" cy="23430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Prime</a:t>
            </a:r>
            <a:endParaRPr lang="en-US" sz="1100" b="1" dirty="0"/>
          </a:p>
        </p:txBody>
      </p:sp>
      <p:sp>
        <p:nvSpPr>
          <p:cNvPr id="89" name="Rounded Rectangle 88"/>
          <p:cNvSpPr/>
          <p:nvPr/>
        </p:nvSpPr>
        <p:spPr>
          <a:xfrm>
            <a:off x="7845916" y="4564789"/>
            <a:ext cx="457021" cy="23430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Sub</a:t>
            </a:r>
            <a:endParaRPr lang="en-US" sz="1100" b="1" dirty="0"/>
          </a:p>
        </p:txBody>
      </p:sp>
      <p:sp>
        <p:nvSpPr>
          <p:cNvPr id="90" name="Rounded Rectangle 89"/>
          <p:cNvSpPr/>
          <p:nvPr/>
        </p:nvSpPr>
        <p:spPr>
          <a:xfrm>
            <a:off x="8416345" y="4564787"/>
            <a:ext cx="457021" cy="23430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Sub</a:t>
            </a:r>
            <a:endParaRPr lang="en-US" sz="1100" b="1" dirty="0"/>
          </a:p>
        </p:txBody>
      </p:sp>
      <p:sp>
        <p:nvSpPr>
          <p:cNvPr id="91" name="Rounded Rectangle 90"/>
          <p:cNvSpPr/>
          <p:nvPr/>
        </p:nvSpPr>
        <p:spPr>
          <a:xfrm>
            <a:off x="8959007" y="4564788"/>
            <a:ext cx="457021" cy="23430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Sub</a:t>
            </a:r>
            <a:endParaRPr lang="en-US" sz="1100" b="1" dirty="0"/>
          </a:p>
        </p:txBody>
      </p:sp>
      <p:sp>
        <p:nvSpPr>
          <p:cNvPr id="92" name="Rounded Rectangle 91"/>
          <p:cNvSpPr/>
          <p:nvPr/>
        </p:nvSpPr>
        <p:spPr>
          <a:xfrm>
            <a:off x="9529436" y="4564786"/>
            <a:ext cx="457021" cy="23430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Sub</a:t>
            </a:r>
            <a:endParaRPr lang="en-US" sz="1100" b="1" dirty="0"/>
          </a:p>
        </p:txBody>
      </p:sp>
      <p:sp>
        <p:nvSpPr>
          <p:cNvPr id="93" name="Rounded Rectangle 92"/>
          <p:cNvSpPr/>
          <p:nvPr/>
        </p:nvSpPr>
        <p:spPr>
          <a:xfrm>
            <a:off x="10110022" y="4564787"/>
            <a:ext cx="457021" cy="23430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Sub</a:t>
            </a:r>
            <a:endParaRPr lang="en-US" sz="1100" b="1" dirty="0"/>
          </a:p>
        </p:txBody>
      </p:sp>
      <p:sp>
        <p:nvSpPr>
          <p:cNvPr id="94" name="Rounded Rectangle 93"/>
          <p:cNvSpPr/>
          <p:nvPr/>
        </p:nvSpPr>
        <p:spPr>
          <a:xfrm>
            <a:off x="10680451" y="4564785"/>
            <a:ext cx="457021" cy="23430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Sub</a:t>
            </a:r>
            <a:endParaRPr lang="en-US" sz="1100" b="1" dirty="0"/>
          </a:p>
        </p:txBody>
      </p:sp>
      <p:sp>
        <p:nvSpPr>
          <p:cNvPr id="95" name="Rounded Rectangle 94"/>
          <p:cNvSpPr/>
          <p:nvPr/>
        </p:nvSpPr>
        <p:spPr>
          <a:xfrm>
            <a:off x="8411536" y="5060095"/>
            <a:ext cx="457021" cy="23430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Sub</a:t>
            </a:r>
            <a:endParaRPr lang="en-US" sz="1100" b="1" dirty="0"/>
          </a:p>
        </p:txBody>
      </p:sp>
      <p:sp>
        <p:nvSpPr>
          <p:cNvPr id="97" name="Rounded Rectangle 96"/>
          <p:cNvSpPr/>
          <p:nvPr/>
        </p:nvSpPr>
        <p:spPr>
          <a:xfrm>
            <a:off x="9000575" y="5060094"/>
            <a:ext cx="457021" cy="23430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Sub</a:t>
            </a:r>
            <a:endParaRPr lang="en-US" sz="1100" b="1" dirty="0"/>
          </a:p>
        </p:txBody>
      </p:sp>
      <p:sp>
        <p:nvSpPr>
          <p:cNvPr id="98" name="Rounded Rectangle 97"/>
          <p:cNvSpPr/>
          <p:nvPr/>
        </p:nvSpPr>
        <p:spPr>
          <a:xfrm>
            <a:off x="9614359" y="5060093"/>
            <a:ext cx="457021" cy="23430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Sub</a:t>
            </a:r>
            <a:endParaRPr lang="en-US" sz="1100" b="1" dirty="0"/>
          </a:p>
        </p:txBody>
      </p:sp>
      <p:sp>
        <p:nvSpPr>
          <p:cNvPr id="99" name="Rounded Rectangle 98"/>
          <p:cNvSpPr/>
          <p:nvPr/>
        </p:nvSpPr>
        <p:spPr>
          <a:xfrm>
            <a:off x="10210963" y="5063654"/>
            <a:ext cx="457021" cy="23430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Sub</a:t>
            </a:r>
            <a:endParaRPr lang="en-US" sz="1100" b="1" dirty="0"/>
          </a:p>
        </p:txBody>
      </p:sp>
      <p:cxnSp>
        <p:nvCxnSpPr>
          <p:cNvPr id="100" name="Straight Arrow Connector 99"/>
          <p:cNvCxnSpPr>
            <a:stCxn id="85" idx="2"/>
            <a:endCxn id="87" idx="0"/>
          </p:cNvCxnSpPr>
          <p:nvPr/>
        </p:nvCxnSpPr>
        <p:spPr>
          <a:xfrm>
            <a:off x="9547236" y="3703823"/>
            <a:ext cx="1" cy="351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9833875" y="3703823"/>
            <a:ext cx="276147" cy="3443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>
            <a:off x="8988382" y="3703823"/>
            <a:ext cx="272215" cy="3279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8243116" y="4282426"/>
            <a:ext cx="228421" cy="282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8751058" y="4298441"/>
            <a:ext cx="0" cy="26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>
            <a:off x="9308535" y="4298441"/>
            <a:ext cx="1" cy="26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endCxn id="92" idx="0"/>
          </p:cNvCxnSpPr>
          <p:nvPr/>
        </p:nvCxnSpPr>
        <p:spPr>
          <a:xfrm>
            <a:off x="9757945" y="4308397"/>
            <a:ext cx="2" cy="2563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10339331" y="4289191"/>
            <a:ext cx="2" cy="2563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10614038" y="4282425"/>
            <a:ext cx="147462" cy="2631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endCxn id="95" idx="0"/>
          </p:cNvCxnSpPr>
          <p:nvPr/>
        </p:nvCxnSpPr>
        <p:spPr>
          <a:xfrm>
            <a:off x="8638625" y="4799090"/>
            <a:ext cx="1422" cy="2610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9242263" y="4799086"/>
            <a:ext cx="1422" cy="2610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9819009" y="4802649"/>
            <a:ext cx="1422" cy="2610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10426649" y="4799085"/>
            <a:ext cx="1422" cy="2610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850" y="147637"/>
            <a:ext cx="1740661" cy="773405"/>
          </a:xfrm>
          <a:prstGeom prst="rect">
            <a:avLst/>
          </a:prstGeom>
        </p:spPr>
      </p:pic>
      <p:pic>
        <p:nvPicPr>
          <p:cNvPr id="40" name="Picture 3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49" y="8664385"/>
            <a:ext cx="11549639" cy="228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4719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380674" y="294007"/>
            <a:ext cx="357822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00" dirty="0" smtClean="0">
                <a:latin typeface="Arial Black" panose="020B0A04020102020204" pitchFamily="34" charset="0"/>
              </a:rPr>
              <a:t>OCIP or CCIP?</a:t>
            </a:r>
          </a:p>
        </p:txBody>
      </p:sp>
      <p:sp>
        <p:nvSpPr>
          <p:cNvPr id="193" name="Content Placeholder 2"/>
          <p:cNvSpPr>
            <a:spLocks noGrp="1"/>
          </p:cNvSpPr>
          <p:nvPr>
            <p:ph idx="1"/>
          </p:nvPr>
        </p:nvSpPr>
        <p:spPr>
          <a:xfrm>
            <a:off x="374649" y="1129006"/>
            <a:ext cx="6324601" cy="7550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b="1" dirty="0" smtClean="0">
                <a:solidFill>
                  <a:srgbClr val="FF0000"/>
                </a:solidFill>
              </a:rPr>
              <a:t>Why </a:t>
            </a:r>
            <a:r>
              <a:rPr lang="en-US" sz="2100" b="1" dirty="0" smtClean="0">
                <a:solidFill>
                  <a:srgbClr val="FF0000"/>
                </a:solidFill>
              </a:rPr>
              <a:t>Would an Owner Prefer an OCIP?</a:t>
            </a:r>
          </a:p>
          <a:p>
            <a:r>
              <a:rPr lang="en-US" sz="2100" dirty="0" smtClean="0"/>
              <a:t>Owner keeps all generated insurance cost savings</a:t>
            </a:r>
          </a:p>
          <a:p>
            <a:r>
              <a:rPr lang="en-US" sz="2100" dirty="0" smtClean="0"/>
              <a:t>Owner controls insurance </a:t>
            </a:r>
            <a:r>
              <a:rPr lang="en-US" sz="2100" dirty="0"/>
              <a:t>program</a:t>
            </a:r>
          </a:p>
          <a:p>
            <a:r>
              <a:rPr lang="en-US" sz="2100" dirty="0" smtClean="0"/>
              <a:t>OCIP can cover work being performed by direct subcontractors outside of the control of the CM</a:t>
            </a:r>
          </a:p>
          <a:p>
            <a:r>
              <a:rPr lang="en-US" sz="2100" dirty="0" smtClean="0"/>
              <a:t>OCIP can cover multi-phase or multi-scope projects involving more than one CM</a:t>
            </a:r>
          </a:p>
          <a:p>
            <a:r>
              <a:rPr lang="en-US" sz="2100" dirty="0" smtClean="0"/>
              <a:t>Owner can pursue transfer of coverage in the event of CM default</a:t>
            </a:r>
          </a:p>
          <a:p>
            <a:r>
              <a:rPr lang="en-US" sz="2100" dirty="0" smtClean="0"/>
              <a:t>OCIPs can protect the owner’s image and provide coordinated public relations response in the event of a catastrophe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1400" dirty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77" name="Rounded Rectangle 76"/>
          <p:cNvSpPr/>
          <p:nvPr/>
        </p:nvSpPr>
        <p:spPr>
          <a:xfrm>
            <a:off x="9421010" y="4017724"/>
            <a:ext cx="649479" cy="3418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CIP</a:t>
            </a:r>
            <a:endParaRPr lang="en-US" dirty="0"/>
          </a:p>
        </p:txBody>
      </p:sp>
      <p:sp>
        <p:nvSpPr>
          <p:cNvPr id="78" name="Rounded Rectangle 77"/>
          <p:cNvSpPr/>
          <p:nvPr/>
        </p:nvSpPr>
        <p:spPr>
          <a:xfrm>
            <a:off x="7573696" y="5907221"/>
            <a:ext cx="488534" cy="3418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WC</a:t>
            </a:r>
            <a:endParaRPr lang="en-US" sz="1400" b="1" dirty="0"/>
          </a:p>
        </p:txBody>
      </p:sp>
      <p:sp>
        <p:nvSpPr>
          <p:cNvPr id="79" name="Rounded Rectangle 78"/>
          <p:cNvSpPr/>
          <p:nvPr/>
        </p:nvSpPr>
        <p:spPr>
          <a:xfrm>
            <a:off x="11396157" y="5916826"/>
            <a:ext cx="488534" cy="3418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GL</a:t>
            </a:r>
            <a:endParaRPr lang="en-US" sz="1400" b="1" dirty="0"/>
          </a:p>
        </p:txBody>
      </p:sp>
      <p:sp>
        <p:nvSpPr>
          <p:cNvPr id="80" name="Rounded Rectangle 79"/>
          <p:cNvSpPr/>
          <p:nvPr/>
        </p:nvSpPr>
        <p:spPr>
          <a:xfrm>
            <a:off x="9512696" y="7765753"/>
            <a:ext cx="744195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Excess</a:t>
            </a:r>
            <a:endParaRPr lang="en-US" sz="1400" b="1" dirty="0"/>
          </a:p>
        </p:txBody>
      </p:sp>
      <p:cxnSp>
        <p:nvCxnSpPr>
          <p:cNvPr id="81" name="Curved Connector 80"/>
          <p:cNvCxnSpPr>
            <a:stCxn id="78" idx="0"/>
            <a:endCxn id="77" idx="1"/>
          </p:cNvCxnSpPr>
          <p:nvPr/>
        </p:nvCxnSpPr>
        <p:spPr>
          <a:xfrm rot="5400000" flipH="1" flipV="1">
            <a:off x="7760196" y="4246408"/>
            <a:ext cx="1718581" cy="1603047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>
            <a:stCxn id="78" idx="2"/>
            <a:endCxn id="80" idx="1"/>
          </p:cNvCxnSpPr>
          <p:nvPr/>
        </p:nvCxnSpPr>
        <p:spPr>
          <a:xfrm rot="16200000" flipH="1">
            <a:off x="7830779" y="6236235"/>
            <a:ext cx="1669101" cy="1694733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>
            <a:stCxn id="80" idx="3"/>
            <a:endCxn id="79" idx="2"/>
          </p:cNvCxnSpPr>
          <p:nvPr/>
        </p:nvCxnSpPr>
        <p:spPr>
          <a:xfrm flipV="1">
            <a:off x="10256891" y="6258657"/>
            <a:ext cx="1383533" cy="1659496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>
            <a:stCxn id="77" idx="3"/>
            <a:endCxn id="79" idx="0"/>
          </p:cNvCxnSpPr>
          <p:nvPr/>
        </p:nvCxnSpPr>
        <p:spPr>
          <a:xfrm>
            <a:off x="10070489" y="4188640"/>
            <a:ext cx="1569935" cy="1728186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9476910" y="5133657"/>
            <a:ext cx="573279" cy="23430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CM</a:t>
            </a:r>
            <a:endParaRPr lang="en-US" sz="1400" b="1" dirty="0"/>
          </a:p>
        </p:txBody>
      </p:sp>
      <p:sp>
        <p:nvSpPr>
          <p:cNvPr id="86" name="Rounded Rectangle 85"/>
          <p:cNvSpPr/>
          <p:nvPr/>
        </p:nvSpPr>
        <p:spPr>
          <a:xfrm>
            <a:off x="8680731" y="5712259"/>
            <a:ext cx="573279" cy="23430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Prime</a:t>
            </a:r>
            <a:endParaRPr lang="en-US" sz="1100" b="1" dirty="0"/>
          </a:p>
        </p:txBody>
      </p:sp>
      <p:sp>
        <p:nvSpPr>
          <p:cNvPr id="87" name="Rounded Rectangle 86"/>
          <p:cNvSpPr/>
          <p:nvPr/>
        </p:nvSpPr>
        <p:spPr>
          <a:xfrm>
            <a:off x="9476911" y="5719025"/>
            <a:ext cx="573279" cy="23430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Prime</a:t>
            </a:r>
            <a:endParaRPr lang="en-US" sz="1100" b="1" dirty="0"/>
          </a:p>
        </p:txBody>
      </p:sp>
      <p:sp>
        <p:nvSpPr>
          <p:cNvPr id="88" name="Rounded Rectangle 87"/>
          <p:cNvSpPr/>
          <p:nvPr/>
        </p:nvSpPr>
        <p:spPr>
          <a:xfrm>
            <a:off x="10256891" y="5712260"/>
            <a:ext cx="573279" cy="23430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Prime</a:t>
            </a:r>
            <a:endParaRPr lang="en-US" sz="1100" b="1" dirty="0"/>
          </a:p>
        </p:txBody>
      </p:sp>
      <p:sp>
        <p:nvSpPr>
          <p:cNvPr id="89" name="Rounded Rectangle 88"/>
          <p:cNvSpPr/>
          <p:nvPr/>
        </p:nvSpPr>
        <p:spPr>
          <a:xfrm>
            <a:off x="8062230" y="6228924"/>
            <a:ext cx="457021" cy="23430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Sub</a:t>
            </a:r>
            <a:endParaRPr lang="en-US" sz="1100" b="1" dirty="0"/>
          </a:p>
        </p:txBody>
      </p:sp>
      <p:sp>
        <p:nvSpPr>
          <p:cNvPr id="90" name="Rounded Rectangle 89"/>
          <p:cNvSpPr/>
          <p:nvPr/>
        </p:nvSpPr>
        <p:spPr>
          <a:xfrm>
            <a:off x="8632659" y="6228922"/>
            <a:ext cx="457021" cy="23430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Sub</a:t>
            </a:r>
            <a:endParaRPr lang="en-US" sz="1100" b="1" dirty="0"/>
          </a:p>
        </p:txBody>
      </p:sp>
      <p:sp>
        <p:nvSpPr>
          <p:cNvPr id="91" name="Rounded Rectangle 90"/>
          <p:cNvSpPr/>
          <p:nvPr/>
        </p:nvSpPr>
        <p:spPr>
          <a:xfrm>
            <a:off x="9175321" y="6228923"/>
            <a:ext cx="457021" cy="23430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Sub</a:t>
            </a:r>
            <a:endParaRPr lang="en-US" sz="1100" b="1" dirty="0"/>
          </a:p>
        </p:txBody>
      </p:sp>
      <p:sp>
        <p:nvSpPr>
          <p:cNvPr id="92" name="Rounded Rectangle 91"/>
          <p:cNvSpPr/>
          <p:nvPr/>
        </p:nvSpPr>
        <p:spPr>
          <a:xfrm>
            <a:off x="9745750" y="6228921"/>
            <a:ext cx="457021" cy="23430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Sub</a:t>
            </a:r>
            <a:endParaRPr lang="en-US" sz="1100" b="1" dirty="0"/>
          </a:p>
        </p:txBody>
      </p:sp>
      <p:sp>
        <p:nvSpPr>
          <p:cNvPr id="93" name="Rounded Rectangle 92"/>
          <p:cNvSpPr/>
          <p:nvPr/>
        </p:nvSpPr>
        <p:spPr>
          <a:xfrm>
            <a:off x="10326336" y="6228922"/>
            <a:ext cx="457021" cy="23430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Sub</a:t>
            </a:r>
            <a:endParaRPr lang="en-US" sz="1100" b="1" dirty="0"/>
          </a:p>
        </p:txBody>
      </p:sp>
      <p:sp>
        <p:nvSpPr>
          <p:cNvPr id="94" name="Rounded Rectangle 93"/>
          <p:cNvSpPr/>
          <p:nvPr/>
        </p:nvSpPr>
        <p:spPr>
          <a:xfrm>
            <a:off x="10896765" y="6228920"/>
            <a:ext cx="457021" cy="23430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Sub</a:t>
            </a:r>
            <a:endParaRPr lang="en-US" sz="1100" b="1" dirty="0"/>
          </a:p>
        </p:txBody>
      </p:sp>
      <p:sp>
        <p:nvSpPr>
          <p:cNvPr id="95" name="Rounded Rectangle 94"/>
          <p:cNvSpPr/>
          <p:nvPr/>
        </p:nvSpPr>
        <p:spPr>
          <a:xfrm>
            <a:off x="8627850" y="6724230"/>
            <a:ext cx="457021" cy="23430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Sub</a:t>
            </a:r>
            <a:endParaRPr lang="en-US" sz="1100" b="1" dirty="0"/>
          </a:p>
        </p:txBody>
      </p:sp>
      <p:sp>
        <p:nvSpPr>
          <p:cNvPr id="97" name="Rounded Rectangle 96"/>
          <p:cNvSpPr/>
          <p:nvPr/>
        </p:nvSpPr>
        <p:spPr>
          <a:xfrm>
            <a:off x="9216889" y="6724229"/>
            <a:ext cx="457021" cy="23430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Sub</a:t>
            </a:r>
            <a:endParaRPr lang="en-US" sz="1100" b="1" dirty="0"/>
          </a:p>
        </p:txBody>
      </p:sp>
      <p:sp>
        <p:nvSpPr>
          <p:cNvPr id="98" name="Rounded Rectangle 97"/>
          <p:cNvSpPr/>
          <p:nvPr/>
        </p:nvSpPr>
        <p:spPr>
          <a:xfrm>
            <a:off x="9830673" y="6724228"/>
            <a:ext cx="457021" cy="23430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Sub</a:t>
            </a:r>
            <a:endParaRPr lang="en-US" sz="1100" b="1" dirty="0"/>
          </a:p>
        </p:txBody>
      </p:sp>
      <p:sp>
        <p:nvSpPr>
          <p:cNvPr id="99" name="Rounded Rectangle 98"/>
          <p:cNvSpPr/>
          <p:nvPr/>
        </p:nvSpPr>
        <p:spPr>
          <a:xfrm>
            <a:off x="10427277" y="6727789"/>
            <a:ext cx="457021" cy="23430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Sub</a:t>
            </a:r>
            <a:endParaRPr lang="en-US" sz="1100" b="1" dirty="0"/>
          </a:p>
        </p:txBody>
      </p:sp>
      <p:cxnSp>
        <p:nvCxnSpPr>
          <p:cNvPr id="100" name="Straight Arrow Connector 99"/>
          <p:cNvCxnSpPr>
            <a:stCxn id="85" idx="2"/>
            <a:endCxn id="87" idx="0"/>
          </p:cNvCxnSpPr>
          <p:nvPr/>
        </p:nvCxnSpPr>
        <p:spPr>
          <a:xfrm>
            <a:off x="9763550" y="5367958"/>
            <a:ext cx="1" cy="351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10050189" y="5367958"/>
            <a:ext cx="276147" cy="3443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>
            <a:off x="9204696" y="5367958"/>
            <a:ext cx="272215" cy="3279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8459430" y="5946561"/>
            <a:ext cx="228421" cy="282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8967372" y="5962576"/>
            <a:ext cx="0" cy="26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>
            <a:off x="9524849" y="5962576"/>
            <a:ext cx="1" cy="26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endCxn id="92" idx="0"/>
          </p:cNvCxnSpPr>
          <p:nvPr/>
        </p:nvCxnSpPr>
        <p:spPr>
          <a:xfrm>
            <a:off x="9974259" y="5972532"/>
            <a:ext cx="2" cy="2563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10555645" y="5953326"/>
            <a:ext cx="2" cy="2563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10830352" y="5946560"/>
            <a:ext cx="147462" cy="2631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endCxn id="95" idx="0"/>
          </p:cNvCxnSpPr>
          <p:nvPr/>
        </p:nvCxnSpPr>
        <p:spPr>
          <a:xfrm>
            <a:off x="8854939" y="6463225"/>
            <a:ext cx="1422" cy="2610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9458577" y="6463221"/>
            <a:ext cx="1422" cy="2610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10035323" y="6466784"/>
            <a:ext cx="1422" cy="2610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10642963" y="6463220"/>
            <a:ext cx="1422" cy="2610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850" y="147637"/>
            <a:ext cx="1740661" cy="773405"/>
          </a:xfrm>
          <a:prstGeom prst="rect">
            <a:avLst/>
          </a:prstGeom>
        </p:spPr>
      </p:pic>
      <p:pic>
        <p:nvPicPr>
          <p:cNvPr id="40" name="Picture 3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49" y="8664385"/>
            <a:ext cx="11549639" cy="22862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6665762" y="1137913"/>
            <a:ext cx="5588474" cy="7550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b="1" dirty="0" smtClean="0">
                <a:solidFill>
                  <a:srgbClr val="FF0000"/>
                </a:solidFill>
              </a:rPr>
              <a:t>Why Might an Owner Prefer a CCIP?</a:t>
            </a:r>
          </a:p>
          <a:p>
            <a:r>
              <a:rPr lang="en-US" sz="2100" dirty="0" smtClean="0"/>
              <a:t>No long term commitment</a:t>
            </a:r>
          </a:p>
          <a:p>
            <a:r>
              <a:rPr lang="en-US" sz="2100" dirty="0" smtClean="0"/>
              <a:t>Less internal resistance</a:t>
            </a:r>
          </a:p>
          <a:p>
            <a:r>
              <a:rPr lang="en-US" sz="2100" dirty="0" smtClean="0"/>
              <a:t>Ability to close-out project accounting upon completion</a:t>
            </a:r>
            <a:endParaRPr lang="en-US" sz="2100" dirty="0"/>
          </a:p>
          <a:p>
            <a:r>
              <a:rPr lang="en-US" sz="2100" dirty="0" smtClean="0"/>
              <a:t>Push all administration down to the CM</a:t>
            </a:r>
          </a:p>
          <a:p>
            <a:r>
              <a:rPr lang="en-US" sz="2100" dirty="0" smtClean="0"/>
              <a:t>Can still negotiate savings over traditional insurance up front</a:t>
            </a:r>
            <a:endParaRPr lang="en-US" sz="21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1400" dirty="0"/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142427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304681" y="294007"/>
            <a:ext cx="573022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00" dirty="0" smtClean="0">
                <a:latin typeface="Arial Black" panose="020B0A04020102020204" pitchFamily="34" charset="0"/>
              </a:rPr>
              <a:t>Builders Risk Coverage</a:t>
            </a:r>
          </a:p>
        </p:txBody>
      </p:sp>
      <p:sp>
        <p:nvSpPr>
          <p:cNvPr id="193" name="Content Placeholder 2"/>
          <p:cNvSpPr>
            <a:spLocks noGrp="1"/>
          </p:cNvSpPr>
          <p:nvPr>
            <p:ph idx="1"/>
          </p:nvPr>
        </p:nvSpPr>
        <p:spPr>
          <a:xfrm>
            <a:off x="450850" y="1214437"/>
            <a:ext cx="11125200" cy="701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What Does the Current Market Look Like?</a:t>
            </a:r>
          </a:p>
          <a:p>
            <a:r>
              <a:rPr lang="en-US" sz="2000" dirty="0" smtClean="0"/>
              <a:t>Slower to react to recent CAT activity compared with Commercial Property Market</a:t>
            </a:r>
          </a:p>
          <a:p>
            <a:r>
              <a:rPr lang="en-US" sz="2000" dirty="0" smtClean="0"/>
              <a:t>Domestic Rates Continue to Drop While Coverage Expands</a:t>
            </a:r>
          </a:p>
          <a:p>
            <a:r>
              <a:rPr lang="en-US" sz="2000" dirty="0" smtClean="0"/>
              <a:t>London Market Shrinking</a:t>
            </a:r>
          </a:p>
          <a:p>
            <a:r>
              <a:rPr lang="en-US" sz="2000" dirty="0" smtClean="0"/>
              <a:t>Rise in Wood Frame Construction Projects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What Are Potential Coverage Issues?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dirty="0" smtClean="0"/>
              <a:t>Delay / Soft Costs</a:t>
            </a:r>
          </a:p>
          <a:p>
            <a:r>
              <a:rPr lang="en-US" sz="2000" dirty="0" smtClean="0"/>
              <a:t>“ATIMA”</a:t>
            </a:r>
          </a:p>
          <a:p>
            <a:r>
              <a:rPr lang="en-US" sz="2000" dirty="0" smtClean="0"/>
              <a:t>Temporary Structures</a:t>
            </a:r>
          </a:p>
          <a:p>
            <a:r>
              <a:rPr lang="en-US" sz="2000" dirty="0" smtClean="0"/>
              <a:t>Scope of Coverage for Faulty Workmanship / Faulty Design</a:t>
            </a:r>
          </a:p>
          <a:p>
            <a:r>
              <a:rPr lang="en-US" sz="2000" dirty="0" smtClean="0"/>
              <a:t>Existing Building Coverage</a:t>
            </a:r>
          </a:p>
          <a:p>
            <a:r>
              <a:rPr lang="en-US" sz="2000" dirty="0" smtClean="0"/>
              <a:t>Beware of the “Button Up Clause”</a:t>
            </a:r>
          </a:p>
          <a:p>
            <a:r>
              <a:rPr lang="en-US" sz="2000" dirty="0" smtClean="0"/>
              <a:t>Warranty Conditions</a:t>
            </a:r>
          </a:p>
          <a:p>
            <a:r>
              <a:rPr lang="en-US" sz="2000" dirty="0" smtClean="0"/>
              <a:t>Damage to Contractors Equipment &amp; Time-Element Exposure</a:t>
            </a:r>
          </a:p>
          <a:p>
            <a:r>
              <a:rPr lang="en-US" sz="2000" dirty="0" smtClean="0"/>
              <a:t>When Does Coverage Terminate?</a:t>
            </a:r>
          </a:p>
          <a:p>
            <a:r>
              <a:rPr lang="en-US" sz="2000" dirty="0" smtClean="0"/>
              <a:t>Ensuing Loss from Wear &amp; Tear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850" y="147637"/>
            <a:ext cx="1740661" cy="7734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3744" y="2344207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</a:rPr>
              <a:t>Trouble on the Horizon??</a:t>
            </a:r>
          </a:p>
        </p:txBody>
      </p:sp>
      <p:sp>
        <p:nvSpPr>
          <p:cNvPr id="2" name="Right Brace 1"/>
          <p:cNvSpPr/>
          <p:nvPr/>
        </p:nvSpPr>
        <p:spPr>
          <a:xfrm>
            <a:off x="7232650" y="2128837"/>
            <a:ext cx="914400" cy="7620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49" y="8664385"/>
            <a:ext cx="11549639" cy="228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210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304681" y="294007"/>
            <a:ext cx="573022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00" dirty="0" smtClean="0">
                <a:latin typeface="Arial Black" panose="020B0A04020102020204" pitchFamily="34" charset="0"/>
              </a:rPr>
              <a:t>Builders Risk Coverage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850" y="147637"/>
            <a:ext cx="1740661" cy="773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04561" y="909560"/>
            <a:ext cx="4862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latin typeface="Arial Black" panose="020B0A04020102020204" pitchFamily="34" charset="0"/>
              </a:rPr>
              <a:t>Who Should Purchase the Policy?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44353" y="1463498"/>
            <a:ext cx="5565631" cy="66089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Advantages of an Owner Placement</a:t>
            </a:r>
          </a:p>
          <a:p>
            <a:r>
              <a:rPr lang="en-US" sz="2000" dirty="0" smtClean="0"/>
              <a:t>Full Transparency on Premium Costs</a:t>
            </a:r>
          </a:p>
          <a:p>
            <a:r>
              <a:rPr lang="en-US" sz="2000" dirty="0" smtClean="0"/>
              <a:t>Certainty that premium has been paid</a:t>
            </a:r>
          </a:p>
          <a:p>
            <a:r>
              <a:rPr lang="en-US" sz="2000" dirty="0" smtClean="0"/>
              <a:t>Extended Payment Terms</a:t>
            </a:r>
          </a:p>
          <a:p>
            <a:r>
              <a:rPr lang="en-US" sz="2000" dirty="0" smtClean="0"/>
              <a:t>Coordinated Interface with Operational Policies</a:t>
            </a:r>
          </a:p>
          <a:p>
            <a:r>
              <a:rPr lang="en-US" sz="2000" dirty="0" smtClean="0"/>
              <a:t>Owner controls policy terms and conditions</a:t>
            </a:r>
          </a:p>
          <a:p>
            <a:r>
              <a:rPr lang="en-US" sz="2000" dirty="0" smtClean="0"/>
              <a:t>Dedicated Limits to the Project</a:t>
            </a:r>
          </a:p>
          <a:p>
            <a:r>
              <a:rPr lang="en-US" sz="2000" dirty="0" smtClean="0"/>
              <a:t>Owner controls claim process</a:t>
            </a:r>
          </a:p>
          <a:p>
            <a:r>
              <a:rPr lang="en-US" sz="2000" dirty="0" smtClean="0"/>
              <a:t>Ability to purchase/adjust DSU exposure</a:t>
            </a:r>
          </a:p>
          <a:p>
            <a:r>
              <a:rPr lang="en-US" sz="2000" dirty="0" smtClean="0"/>
              <a:t>Ability to tailor coverage to meet lender requirements</a:t>
            </a:r>
          </a:p>
          <a:p>
            <a:endParaRPr lang="en-US" sz="2000" dirty="0"/>
          </a:p>
        </p:txBody>
      </p:sp>
      <p:sp>
        <p:nvSpPr>
          <p:cNvPr id="8" name="Content Placeholder 1"/>
          <p:cNvSpPr>
            <a:spLocks noGrp="1"/>
          </p:cNvSpPr>
          <p:nvPr>
            <p:ph sz="half" idx="1"/>
          </p:nvPr>
        </p:nvSpPr>
        <p:spPr>
          <a:xfrm>
            <a:off x="6434642" y="1463497"/>
            <a:ext cx="5649592" cy="66851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Advantages </a:t>
            </a:r>
            <a:r>
              <a:rPr lang="en-US" sz="2000" b="1" dirty="0">
                <a:solidFill>
                  <a:srgbClr val="FF0000"/>
                </a:solidFill>
              </a:rPr>
              <a:t>of </a:t>
            </a:r>
            <a:r>
              <a:rPr lang="en-US" sz="2000" b="1" dirty="0" smtClean="0">
                <a:solidFill>
                  <a:srgbClr val="FF0000"/>
                </a:solidFill>
              </a:rPr>
              <a:t>a Contractor Placement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dirty="0" smtClean="0"/>
              <a:t>Contractor has optimal market leverage</a:t>
            </a:r>
          </a:p>
          <a:p>
            <a:r>
              <a:rPr lang="en-US" sz="2000" dirty="0" smtClean="0"/>
              <a:t>Owner maintains no deductible exposure</a:t>
            </a:r>
            <a:endParaRPr lang="en-US" sz="2000" dirty="0"/>
          </a:p>
          <a:p>
            <a:r>
              <a:rPr lang="en-US" sz="2000" dirty="0" smtClean="0"/>
              <a:t>Contractor can address potential coverage overlap with other policies (GL, Professional, etc.)</a:t>
            </a:r>
          </a:p>
          <a:p>
            <a:r>
              <a:rPr lang="en-US" sz="2000" dirty="0" smtClean="0"/>
              <a:t>Contractor has experience managing these claims</a:t>
            </a:r>
          </a:p>
          <a:p>
            <a:r>
              <a:rPr lang="en-US" sz="2000" dirty="0" smtClean="0"/>
              <a:t>Master Builders Risk (MBR)s provide:</a:t>
            </a:r>
          </a:p>
          <a:p>
            <a:pPr lvl="1"/>
            <a:r>
              <a:rPr lang="en-US" sz="1800" dirty="0" smtClean="0"/>
              <a:t>Economies of Scale</a:t>
            </a:r>
          </a:p>
          <a:p>
            <a:pPr lvl="1"/>
            <a:r>
              <a:rPr lang="en-US" sz="1800" dirty="0" smtClean="0"/>
              <a:t>Long-Term Rate Certainty</a:t>
            </a:r>
          </a:p>
          <a:p>
            <a:pPr lvl="1"/>
            <a:r>
              <a:rPr lang="en-US" sz="1800" dirty="0" smtClean="0"/>
              <a:t>More favorable cancellation provisions</a:t>
            </a:r>
          </a:p>
          <a:p>
            <a:pPr lvl="1"/>
            <a:r>
              <a:rPr lang="en-US" sz="1800" dirty="0" smtClean="0"/>
              <a:t>Often broadest market coverage</a:t>
            </a:r>
          </a:p>
          <a:p>
            <a:r>
              <a:rPr lang="en-US" sz="2000" dirty="0" smtClean="0"/>
              <a:t>Contractor can still:</a:t>
            </a:r>
          </a:p>
          <a:p>
            <a:pPr lvl="1"/>
            <a:r>
              <a:rPr lang="en-US" sz="1800" dirty="0" smtClean="0"/>
              <a:t>Add Owner as Named Insured and Loss Payee</a:t>
            </a:r>
          </a:p>
          <a:p>
            <a:pPr lvl="1"/>
            <a:r>
              <a:rPr lang="en-US" sz="1800" dirty="0" smtClean="0"/>
              <a:t>Purchase  DSU</a:t>
            </a:r>
          </a:p>
          <a:p>
            <a:pPr lvl="1"/>
            <a:r>
              <a:rPr lang="en-US" sz="1800" dirty="0" smtClean="0"/>
              <a:t>Interface with Owner’s operational policies</a:t>
            </a:r>
          </a:p>
          <a:p>
            <a:pPr lvl="1"/>
            <a:r>
              <a:rPr lang="en-US" sz="1800" dirty="0" smtClean="0"/>
              <a:t>Meet Lender Requirements</a:t>
            </a:r>
          </a:p>
          <a:p>
            <a:pPr lvl="1"/>
            <a:endParaRPr lang="en-US" sz="1500" dirty="0" smtClean="0"/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49" y="8664385"/>
            <a:ext cx="11549639" cy="228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1495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175244" y="294007"/>
            <a:ext cx="798911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00" dirty="0" smtClean="0">
                <a:latin typeface="Arial Black" panose="020B0A04020102020204" pitchFamily="34" charset="0"/>
              </a:rPr>
              <a:t>Subcontractor Default Insurance</a:t>
            </a:r>
          </a:p>
        </p:txBody>
      </p:sp>
      <p:sp>
        <p:nvSpPr>
          <p:cNvPr id="193" name="Content Placeholder 2"/>
          <p:cNvSpPr>
            <a:spLocks noGrp="1"/>
          </p:cNvSpPr>
          <p:nvPr>
            <p:ph idx="1"/>
          </p:nvPr>
        </p:nvSpPr>
        <p:spPr>
          <a:xfrm>
            <a:off x="615246" y="2362245"/>
            <a:ext cx="4945073" cy="179664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What is SDI?</a:t>
            </a:r>
          </a:p>
          <a:p>
            <a:pPr marL="0" indent="0" algn="ctr">
              <a:buNone/>
            </a:pPr>
            <a:r>
              <a:rPr lang="en-US" sz="2400" dirty="0" smtClean="0"/>
              <a:t>An insurance policy that indemnifies an Insured (the Construction Manager) against the financial cost of a subcontractor defaulting on their contract.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850" y="147637"/>
            <a:ext cx="1740661" cy="773405"/>
          </a:xfrm>
          <a:prstGeom prst="rect">
            <a:avLst/>
          </a:prstGeom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64027" y="5917833"/>
            <a:ext cx="7254893" cy="2019441"/>
            <a:chOff x="998" y="2158"/>
            <a:chExt cx="4474" cy="1003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998" y="2527"/>
              <a:ext cx="1016" cy="63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7594" tIns="63798" rIns="127594" bIns="63798" anchor="ctr"/>
            <a:lstStyle/>
            <a:p>
              <a:pPr algn="ctr" defTabSz="966788" eaLnBrk="1" hangingPunct="1"/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Subcontractor</a:t>
              </a:r>
            </a:p>
            <a:p>
              <a:pPr algn="ctr" defTabSz="966788" eaLnBrk="1" hangingPunct="1"/>
              <a:r>
                <a:rPr lang="en-US" sz="1600" b="1" dirty="0">
                  <a:solidFill>
                    <a:schemeClr val="bg1"/>
                  </a:solidFill>
                  <a:latin typeface="Arial Narrow" pitchFamily="34" charset="0"/>
                </a:rPr>
                <a:t>(Principal)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2731" y="2527"/>
              <a:ext cx="967" cy="5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7594" tIns="63798" rIns="127594" bIns="63798" anchor="ctr"/>
            <a:lstStyle/>
            <a:p>
              <a:pPr algn="ctr" defTabSz="966788" eaLnBrk="1" hangingPunct="1"/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Surety</a:t>
              </a: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1752" y="2227"/>
              <a:ext cx="210" cy="3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7594" tIns="63798" rIns="127594" bIns="63798" anchor="ctr"/>
            <a:lstStyle/>
            <a:p>
              <a:endParaRPr lang="en-US" dirty="0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rot="10800000" flipH="1">
              <a:off x="1910" y="2273"/>
              <a:ext cx="209" cy="2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7594" tIns="63798" rIns="127594" bIns="63798" anchor="ctr"/>
            <a:lstStyle/>
            <a:p>
              <a:endParaRPr lang="en-US" dirty="0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rot="6406156" flipH="1">
              <a:off x="2701" y="2113"/>
              <a:ext cx="281" cy="3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7594" tIns="63798" rIns="127594" bIns="63798" anchor="ctr"/>
            <a:lstStyle/>
            <a:p>
              <a:endParaRPr lang="en-US" dirty="0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197" y="2932"/>
              <a:ext cx="4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7594" tIns="63798" rIns="127594" bIns="63798" anchor="ctr"/>
            <a:lstStyle/>
            <a:p>
              <a:endParaRPr lang="en-US" dirty="0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>
              <a:off x="2197" y="2826"/>
              <a:ext cx="4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7594" tIns="63798" rIns="127594" bIns="63798" anchor="ctr"/>
            <a:lstStyle/>
            <a:p>
              <a:endParaRPr lang="en-US" dirty="0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rot="16200000">
              <a:off x="5331" y="2324"/>
              <a:ext cx="2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7594" tIns="63798" rIns="127594" bIns="63798" anchor="ctr"/>
            <a:lstStyle/>
            <a:p>
              <a:endParaRPr lang="en-US" dirty="0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rot="16200000" flipH="1">
              <a:off x="5199" y="2336"/>
              <a:ext cx="2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7594" tIns="63798" rIns="127594" bIns="63798" anchor="ctr"/>
            <a:lstStyle/>
            <a:p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965450" y="5302427"/>
            <a:ext cx="3021111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Construction Manager</a:t>
            </a:r>
            <a:endParaRPr lang="en-US" b="1" dirty="0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8637487" y="6613463"/>
            <a:ext cx="1647513" cy="127649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7594" tIns="63798" rIns="127594" bIns="63798" anchor="ctr"/>
          <a:lstStyle/>
          <a:p>
            <a:pPr algn="ctr" defTabSz="966788" eaLnBrk="1" hangingPunct="1"/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Subcontractor</a:t>
            </a:r>
            <a:endParaRPr lang="en-US" sz="1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13650" y="5086836"/>
            <a:ext cx="3428999" cy="7386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Construction Manager</a:t>
            </a:r>
          </a:p>
          <a:p>
            <a:pPr algn="ctr"/>
            <a:r>
              <a:rPr lang="en-US" sz="1800" b="1" dirty="0" smtClean="0"/>
              <a:t>(Insured)</a:t>
            </a:r>
            <a:endParaRPr lang="en-US" sz="1800" b="1" dirty="0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 rot="16200000" flipH="1">
            <a:off x="9011407" y="4613077"/>
            <a:ext cx="56576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7594" tIns="63798" rIns="127594" bIns="63798" anchor="ctr"/>
          <a:lstStyle/>
          <a:p>
            <a:endParaRPr lang="en-US" dirty="0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 rot="16200000">
            <a:off x="9225454" y="4613077"/>
            <a:ext cx="56576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7594" tIns="63798" rIns="127594" bIns="63798" anchor="ctr"/>
          <a:lstStyle/>
          <a:p>
            <a:endParaRPr lang="en-US" dirty="0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604250" y="2882394"/>
            <a:ext cx="1647513" cy="127649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7594" tIns="63798" rIns="127594" bIns="63798" anchor="ctr"/>
          <a:lstStyle/>
          <a:p>
            <a:pPr algn="ctr" defTabSz="966788" eaLnBrk="1" hangingPunct="1"/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SDI</a:t>
            </a:r>
            <a:endParaRPr lang="en-US" sz="1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251444" y="2676565"/>
            <a:ext cx="0" cy="548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61971" y="8315365"/>
            <a:ext cx="1824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74203" y="8315365"/>
            <a:ext cx="1824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14673" y="8084532"/>
            <a:ext cx="985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Surety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7442138" y="8304957"/>
            <a:ext cx="13826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251763" y="8304957"/>
            <a:ext cx="1183382" cy="104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222194" y="8063716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SDI</a:t>
            </a:r>
            <a:endParaRPr lang="en-US" dirty="0"/>
          </a:p>
        </p:txBody>
      </p:sp>
      <p:pic>
        <p:nvPicPr>
          <p:cNvPr id="28" name="Picture 2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49" y="8664385"/>
            <a:ext cx="11549639" cy="228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0784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175244" y="294007"/>
            <a:ext cx="798911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00" dirty="0" smtClean="0">
                <a:latin typeface="Arial Black" panose="020B0A04020102020204" pitchFamily="34" charset="0"/>
              </a:rPr>
              <a:t>Subcontractor Default Insurance</a:t>
            </a:r>
          </a:p>
        </p:txBody>
      </p:sp>
      <p:sp>
        <p:nvSpPr>
          <p:cNvPr id="193" name="Content Placeholder 2"/>
          <p:cNvSpPr>
            <a:spLocks noGrp="1"/>
          </p:cNvSpPr>
          <p:nvPr>
            <p:ph idx="1"/>
          </p:nvPr>
        </p:nvSpPr>
        <p:spPr>
          <a:xfrm>
            <a:off x="908050" y="1290638"/>
            <a:ext cx="4667663" cy="53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How is the Policy Structured?</a:t>
            </a:r>
          </a:p>
          <a:p>
            <a:pPr marL="0" indent="0" algn="ctr">
              <a:buNone/>
            </a:pPr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850" y="147637"/>
            <a:ext cx="1740661" cy="773405"/>
          </a:xfrm>
          <a:prstGeom prst="rect">
            <a:avLst/>
          </a:prstGeom>
        </p:spPr>
      </p:pic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1060450" y="6700837"/>
            <a:ext cx="4667663" cy="14156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Can the Owner buy SDI?</a:t>
            </a:r>
          </a:p>
          <a:p>
            <a:pPr marL="0" indent="0" algn="ctr">
              <a:buNone/>
            </a:pPr>
            <a:r>
              <a:rPr lang="en-US" sz="2000" dirty="0" smtClean="0"/>
              <a:t>Not unless the owner is holding direct subcontracts and maintains a comprehensive prequalification process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6394450" y="3625416"/>
            <a:ext cx="6282858" cy="4245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What are the Benefits to the Project?</a:t>
            </a:r>
          </a:p>
          <a:p>
            <a:r>
              <a:rPr lang="en-US" sz="2000" dirty="0" smtClean="0"/>
              <a:t>Allows for Timely Completion of the Project</a:t>
            </a:r>
          </a:p>
          <a:p>
            <a:r>
              <a:rPr lang="en-US" sz="2000" dirty="0" smtClean="0"/>
              <a:t>Shifts Control of the Remedy to the Contractor</a:t>
            </a:r>
          </a:p>
          <a:p>
            <a:r>
              <a:rPr lang="en-US" sz="2000" dirty="0"/>
              <a:t>Cost is Comparable to Subcontractor Bonding</a:t>
            </a:r>
          </a:p>
          <a:p>
            <a:r>
              <a:rPr lang="en-US" sz="2000" dirty="0"/>
              <a:t>Promotes Better Subcontractor Prequalification</a:t>
            </a:r>
          </a:p>
          <a:p>
            <a:r>
              <a:rPr lang="en-US" sz="2000" dirty="0" smtClean="0"/>
              <a:t>Broader Coverage than a Surety Bond</a:t>
            </a:r>
          </a:p>
          <a:p>
            <a:pPr lvl="1"/>
            <a:r>
              <a:rPr lang="en-US" sz="2000" dirty="0" smtClean="0"/>
              <a:t>Covers all Subs on the Project</a:t>
            </a:r>
          </a:p>
          <a:p>
            <a:pPr lvl="1"/>
            <a:r>
              <a:rPr lang="en-US" sz="2000" dirty="0" smtClean="0"/>
              <a:t>Default = Coverage (not terminate)</a:t>
            </a:r>
          </a:p>
          <a:p>
            <a:pPr lvl="1"/>
            <a:r>
              <a:rPr lang="en-US" sz="2000" dirty="0" smtClean="0"/>
              <a:t>Coverage not limited to amount of contract</a:t>
            </a:r>
          </a:p>
          <a:p>
            <a:pPr lvl="1"/>
            <a:r>
              <a:rPr lang="en-US" sz="2000" dirty="0" smtClean="0"/>
              <a:t>Covers Long Term Warranties</a:t>
            </a:r>
          </a:p>
          <a:p>
            <a:pPr lvl="1"/>
            <a:r>
              <a:rPr lang="en-US" sz="2000" dirty="0" smtClean="0"/>
              <a:t>Covers both Direct and Indirect Costs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984250" y="1900237"/>
            <a:ext cx="4648200" cy="426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964787" y="2205037"/>
            <a:ext cx="4667663" cy="10668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Risk Transfer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Per Occurrence Limit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Policy Aggregate Limit</a:t>
            </a:r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4250" y="5329237"/>
            <a:ext cx="3200400" cy="838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 rot="16200000">
            <a:off x="755210" y="4262878"/>
            <a:ext cx="1296279" cy="838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1498600" y="5519737"/>
            <a:ext cx="2171700" cy="45719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Deductible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822450" y="4033838"/>
            <a:ext cx="2362200" cy="12953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1289050" y="4452937"/>
            <a:ext cx="2171700" cy="45719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Co-Payment Layer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1441450" y="4409105"/>
            <a:ext cx="2171700" cy="45719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4489450" y="3424237"/>
            <a:ext cx="914400" cy="2743200"/>
          </a:xfrm>
        </p:spPr>
        <p:txBody>
          <a:bodyPr vert="wordArtVert" anchor="ctr" anchorCtr="1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Aggregate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6514088" y="1443037"/>
            <a:ext cx="5410200" cy="190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Can Project Owner Make a Claim to a Contractors Policy?</a:t>
            </a:r>
          </a:p>
          <a:p>
            <a:pPr marL="0" indent="0">
              <a:buNone/>
            </a:pPr>
            <a:r>
              <a:rPr lang="en-US" sz="2000" dirty="0" smtClean="0"/>
              <a:t>The policy can be endorsed to allow Owner/Lender to make a claim but only when Insured has been terminated for insolvency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17" name="Picture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49" y="8605837"/>
            <a:ext cx="11549639" cy="228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2166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236769" y="294007"/>
            <a:ext cx="786606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00" dirty="0" smtClean="0">
                <a:latin typeface="Arial Black" panose="020B0A04020102020204" pitchFamily="34" charset="0"/>
              </a:rPr>
              <a:t>Owners Professional Protective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850" y="147637"/>
            <a:ext cx="1740661" cy="77340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921042"/>
            <a:ext cx="7866944" cy="355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" name="Content Placeholder 2"/>
          <p:cNvSpPr>
            <a:spLocks noGrp="1"/>
          </p:cNvSpPr>
          <p:nvPr>
            <p:ph idx="1"/>
          </p:nvPr>
        </p:nvSpPr>
        <p:spPr>
          <a:xfrm>
            <a:off x="238463" y="4587697"/>
            <a:ext cx="10992263" cy="4191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What is OPPI?</a:t>
            </a:r>
          </a:p>
          <a:p>
            <a:pPr marL="0" indent="0">
              <a:buNone/>
            </a:pPr>
            <a:r>
              <a:rPr lang="en-US" sz="2000" dirty="0" smtClean="0"/>
              <a:t>A professional liability policy that provides two primary coverages: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Third Party Liability arising out of acts, errors, or omissions of architects, engineers, and other design professionals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Contingent (“Protective”) insurance that sits atop insurance provided by the architects, engineers, and design professionals’ insurance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Why is it Gaining Traction?</a:t>
            </a: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 smtClean="0"/>
              <a:t>Consider a typical $100M Construction Project:</a:t>
            </a:r>
            <a:endParaRPr lang="en-US" sz="2000" dirty="0"/>
          </a:p>
          <a:p>
            <a:r>
              <a:rPr lang="en-US" sz="2000" dirty="0" smtClean="0"/>
              <a:t>General Liability Insurance Provided by the GC/CM:  ~$50M-$100M</a:t>
            </a:r>
            <a:endParaRPr lang="en-US" sz="2000" dirty="0"/>
          </a:p>
          <a:p>
            <a:r>
              <a:rPr lang="en-US" sz="2000" dirty="0" smtClean="0"/>
              <a:t>Professional Liability Insurance Provided by the Architect:  ~$5M</a:t>
            </a:r>
          </a:p>
          <a:p>
            <a:r>
              <a:rPr lang="en-US" sz="2000" dirty="0" smtClean="0"/>
              <a:t>$10M OPPI Coverage can cost as little as  0.1%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49" y="8664385"/>
            <a:ext cx="11549639" cy="228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1553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951295" y="294007"/>
            <a:ext cx="64370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00" dirty="0" smtClean="0">
                <a:latin typeface="Arial Black" panose="020B0A04020102020204" pitchFamily="34" charset="0"/>
              </a:rPr>
              <a:t>Inherent Defect Insurance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850" y="147637"/>
            <a:ext cx="1740661" cy="773405"/>
          </a:xfrm>
          <a:prstGeom prst="rect">
            <a:avLst/>
          </a:prstGeom>
        </p:spPr>
      </p:pic>
      <p:sp>
        <p:nvSpPr>
          <p:cNvPr id="193" name="Content Placeholder 2"/>
          <p:cNvSpPr>
            <a:spLocks noGrp="1"/>
          </p:cNvSpPr>
          <p:nvPr>
            <p:ph idx="1"/>
          </p:nvPr>
        </p:nvSpPr>
        <p:spPr>
          <a:xfrm>
            <a:off x="234917" y="3881437"/>
            <a:ext cx="11493533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What is IDI?</a:t>
            </a:r>
          </a:p>
          <a:p>
            <a:pPr marL="0" indent="0">
              <a:buNone/>
            </a:pPr>
            <a:r>
              <a:rPr lang="en-US" sz="2000" dirty="0" smtClean="0"/>
              <a:t>A first-party policy that covers latent defect due to faulty design, faulty workmanship, or faulty materials.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Why is it Gaining Traction?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dirty="0" smtClean="0"/>
              <a:t>Provides 10-12 years of coverage post-completion</a:t>
            </a:r>
          </a:p>
          <a:p>
            <a:r>
              <a:rPr lang="en-US" sz="2000" dirty="0" smtClean="0"/>
              <a:t>Not Negligence Based</a:t>
            </a:r>
          </a:p>
          <a:p>
            <a:r>
              <a:rPr lang="en-US" sz="2000" dirty="0" smtClean="0"/>
              <a:t>Reduces exposure to General Liability &amp; Professional Liability</a:t>
            </a:r>
          </a:p>
          <a:p>
            <a:r>
              <a:rPr lang="en-US" sz="2000" dirty="0" smtClean="0"/>
              <a:t>Insulation from Risk of Contractor Insolvency or Risk Transfer Challenges post-completion</a:t>
            </a:r>
          </a:p>
          <a:p>
            <a:r>
              <a:rPr lang="en-US" sz="2000" dirty="0" smtClean="0"/>
              <a:t>Value Enhancement / Freely Assignable </a:t>
            </a:r>
          </a:p>
          <a:p>
            <a:r>
              <a:rPr lang="en-US" sz="2000" dirty="0" smtClean="0"/>
              <a:t>Related Entities </a:t>
            </a:r>
          </a:p>
          <a:p>
            <a:r>
              <a:rPr lang="en-US" sz="2000" dirty="0" smtClean="0"/>
              <a:t>Lender Requirements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49" y="8664385"/>
            <a:ext cx="11549639" cy="22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649" y="1214437"/>
            <a:ext cx="3586716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067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/>
          <p:cNvSpPr/>
          <p:nvPr/>
        </p:nvSpPr>
        <p:spPr>
          <a:xfrm>
            <a:off x="3802444" y="2689539"/>
            <a:ext cx="4907977" cy="43577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358007" y="3183728"/>
            <a:ext cx="3716681" cy="336936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965979" y="3705530"/>
            <a:ext cx="2644797" cy="23017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58012" y="294007"/>
            <a:ext cx="4623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Top Project Risks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02672" y="3939571"/>
            <a:ext cx="1707519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</a:t>
            </a:r>
          </a:p>
          <a:p>
            <a:pPr algn="ctr"/>
            <a:r>
              <a:rPr lang="en-US" sz="3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  <a:p>
            <a:pPr algn="ctr"/>
            <a:r>
              <a:rPr lang="en-US" sz="3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9409" y="1800093"/>
            <a:ext cx="2601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Unsafe </a:t>
            </a:r>
          </a:p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Site Conditions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8123" y="3469520"/>
            <a:ext cx="3106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Faulty Work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25257" y="4263492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Design Errors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90216" y="5367433"/>
            <a:ext cx="3310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Availability</a:t>
            </a:r>
          </a:p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of Quality Labor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88438" y="2515413"/>
            <a:ext cx="3909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Subcontractor  &amp;</a:t>
            </a:r>
          </a:p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Supplier Risk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15038" y="6777037"/>
            <a:ext cx="32706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Theft/Damage to</a:t>
            </a:r>
          </a:p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Building Materials</a:t>
            </a:r>
          </a:p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or Equipment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4316" y="4868409"/>
            <a:ext cx="24770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Seasonal &amp; </a:t>
            </a:r>
          </a:p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Weather Risks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73790" y="7377674"/>
            <a:ext cx="3397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Environmental </a:t>
            </a:r>
          </a:p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Risk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43051" y="1285997"/>
            <a:ext cx="2440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Economic</a:t>
            </a:r>
          </a:p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Risk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47479" y="6777037"/>
            <a:ext cx="3784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Contractual</a:t>
            </a:r>
          </a:p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Risk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37361" y="4368647"/>
            <a:ext cx="537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SDI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987759" y="2730534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GL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610776" y="5921430"/>
            <a:ext cx="63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P&amp;P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23021" y="4405942"/>
            <a:ext cx="701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Auto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10461" y="6023579"/>
            <a:ext cx="807830" cy="406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Cyber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718816" y="5572625"/>
            <a:ext cx="695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CPL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795063" y="3792685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OPPI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16348" y="1276997"/>
            <a:ext cx="3143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Poor Project Management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23021" y="5921430"/>
            <a:ext cx="538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PLL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86418" y="3731130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BR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10461" y="3254236"/>
            <a:ext cx="617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CEQ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850" y="147637"/>
            <a:ext cx="1740661" cy="77340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276635" y="5518769"/>
            <a:ext cx="570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WC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7" name="Picture 3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49" y="8664385"/>
            <a:ext cx="11549639" cy="22862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/>
          <p:cNvSpPr txBox="1"/>
          <p:nvPr/>
        </p:nvSpPr>
        <p:spPr>
          <a:xfrm>
            <a:off x="6027843" y="6603353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IDI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14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261926" y="294007"/>
            <a:ext cx="581569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00" dirty="0" smtClean="0">
                <a:latin typeface="Arial Black" panose="020B0A04020102020204" pitchFamily="34" charset="0"/>
              </a:rPr>
              <a:t>Managing Project Risks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79981"/>
              </p:ext>
            </p:extLst>
          </p:nvPr>
        </p:nvGraphicFramePr>
        <p:xfrm>
          <a:off x="1289051" y="1214437"/>
          <a:ext cx="10231968" cy="737616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267199"/>
                <a:gridCol w="596476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Construction Risks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aseline="0" dirty="0" smtClean="0"/>
                        <a:t>Prevention &amp; Mitigation Strategy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Unsafe</a:t>
                      </a:r>
                      <a:r>
                        <a:rPr lang="en-US" sz="1900" baseline="0" dirty="0" smtClean="0"/>
                        <a:t> Site Conditions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A strong</a:t>
                      </a:r>
                      <a:r>
                        <a:rPr lang="en-US" sz="1900" baseline="0" dirty="0" smtClean="0">
                          <a:solidFill>
                            <a:schemeClr val="tx1"/>
                          </a:solidFill>
                        </a:rPr>
                        <a:t> site safety program is essential including proper subcontractor training and orientation.   Place equal weight on culture and program.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 smtClean="0">
                          <a:solidFill>
                            <a:schemeClr val="tx1"/>
                          </a:solidFill>
                        </a:rPr>
                        <a:t>Conduct Jobsite Hazard Analysis to evaluate and prepare for unique site conditions and hazards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 smtClean="0">
                          <a:solidFill>
                            <a:schemeClr val="tx1"/>
                          </a:solidFill>
                        </a:rPr>
                        <a:t>Consider onsite medical services where appropriate</a:t>
                      </a:r>
                    </a:p>
                    <a:p>
                      <a:pPr marL="344488" marR="0" indent="0" algn="l" defTabSz="12178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aseline="0" dirty="0" smtClean="0">
                          <a:solidFill>
                            <a:srgbClr val="FF0000"/>
                          </a:solidFill>
                        </a:rPr>
                        <a:t>Key Coverage(s):  Workers Compensation, General Liability</a:t>
                      </a:r>
                      <a:endParaRPr lang="en-US" sz="1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Theft/Damage to Project,</a:t>
                      </a:r>
                      <a:r>
                        <a:rPr lang="en-US" sz="1900" baseline="0" dirty="0" smtClean="0"/>
                        <a:t> </a:t>
                      </a:r>
                      <a:r>
                        <a:rPr lang="en-US" sz="1900" dirty="0" smtClean="0"/>
                        <a:t>Materials, </a:t>
                      </a:r>
                    </a:p>
                    <a:p>
                      <a:r>
                        <a:rPr lang="en-US" sz="1900" dirty="0" smtClean="0"/>
                        <a:t>or</a:t>
                      </a:r>
                      <a:r>
                        <a:rPr lang="en-US" sz="1900" baseline="0" dirty="0" smtClean="0"/>
                        <a:t> Equipment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 smtClean="0"/>
                        <a:t>Invest in proper safeguards</a:t>
                      </a:r>
                      <a:r>
                        <a:rPr lang="en-US" sz="1900" baseline="0" dirty="0" smtClean="0"/>
                        <a:t> including fencing, lighting, sprinklers, security services, and video surveillance.</a:t>
                      </a:r>
                      <a:endParaRPr lang="en-US" sz="19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 smtClean="0"/>
                        <a:t>Coordinate with local fire</a:t>
                      </a:r>
                      <a:r>
                        <a:rPr lang="en-US" sz="1900" baseline="0" dirty="0" smtClean="0"/>
                        <a:t> dept</a:t>
                      </a:r>
                      <a:r>
                        <a:rPr lang="en-US" sz="1900" dirty="0" smtClean="0"/>
                        <a:t> and ensure project has proper stand-piping</a:t>
                      </a:r>
                      <a:r>
                        <a:rPr lang="en-US" sz="1900" baseline="0" dirty="0" smtClean="0"/>
                        <a:t> and fire protective equipment.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 smtClean="0"/>
                        <a:t>Develop and implement hot work permitting program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 smtClean="0"/>
                        <a:t>Develop and implement </a:t>
                      </a:r>
                      <a:r>
                        <a:rPr lang="en-US" sz="1900" baseline="0" dirty="0" smtClean="0"/>
                        <a:t>disaster preparedness and response plan</a:t>
                      </a:r>
                      <a:endParaRPr lang="en-US" sz="1900" baseline="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 smtClean="0"/>
                        <a:t>Prepare detailed pro-forma analysis of indirect cost of delay to be properly insured under DSU.</a:t>
                      </a:r>
                    </a:p>
                    <a:p>
                      <a:pPr marL="344488" marR="0" indent="0" algn="l" defTabSz="12178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aseline="0" dirty="0" smtClean="0">
                          <a:solidFill>
                            <a:srgbClr val="FF0000"/>
                          </a:solidFill>
                        </a:rPr>
                        <a:t>Key Coverage(s):  Builders Risk, Contractors Equipment</a:t>
                      </a:r>
                      <a:endParaRPr lang="en-US" sz="1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Contractual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 smtClean="0"/>
                        <a:t>Engage legal and risk management advisors to ensure proper contractual risk transfer functions in place. 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 smtClean="0"/>
                        <a:t>Look beyond the certificate!!</a:t>
                      </a:r>
                    </a:p>
                    <a:p>
                      <a:pPr marL="344488" indent="0"/>
                      <a:r>
                        <a:rPr lang="en-US" sz="1900" baseline="0" dirty="0" smtClean="0">
                          <a:solidFill>
                            <a:srgbClr val="FF0000"/>
                          </a:solidFill>
                        </a:rPr>
                        <a:t>Key Coverage(s):  General Liability, Environmental Liability, Professional Liability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850" y="147637"/>
            <a:ext cx="1740661" cy="77340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49" y="8664385"/>
            <a:ext cx="11549639" cy="228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4169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261926" y="294007"/>
            <a:ext cx="581569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00" dirty="0" smtClean="0">
                <a:latin typeface="Arial Black" panose="020B0A04020102020204" pitchFamily="34" charset="0"/>
              </a:rPr>
              <a:t>Managing Project Risks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129918"/>
              </p:ext>
            </p:extLst>
          </p:nvPr>
        </p:nvGraphicFramePr>
        <p:xfrm>
          <a:off x="1289051" y="1214437"/>
          <a:ext cx="10231968" cy="70866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267199"/>
                <a:gridCol w="596476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Construction Risks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aseline="0" dirty="0" smtClean="0"/>
                        <a:t>Prevention &amp; Mitigation Strategy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Availability of Quality Labor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Proper</a:t>
                      </a:r>
                      <a:r>
                        <a:rPr lang="en-US" sz="1900" baseline="0" dirty="0" smtClean="0">
                          <a:solidFill>
                            <a:schemeClr val="tx1"/>
                          </a:solidFill>
                        </a:rPr>
                        <a:t> subcontractor prequalification including manpower capacity. 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 smtClean="0">
                          <a:solidFill>
                            <a:schemeClr val="tx1"/>
                          </a:solidFill>
                        </a:rPr>
                        <a:t>Ensure strong site orientation program and consider resources dedicated to safety and quality control.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Faulty Work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 smtClean="0"/>
                        <a:t>Proper</a:t>
                      </a:r>
                      <a:r>
                        <a:rPr lang="en-US" sz="1900" baseline="0" dirty="0" smtClean="0"/>
                        <a:t> site inspection, quality control and water management program.  Consider 3</a:t>
                      </a:r>
                      <a:r>
                        <a:rPr lang="en-US" sz="1900" baseline="30000" dirty="0" smtClean="0"/>
                        <a:t>rd</a:t>
                      </a:r>
                      <a:r>
                        <a:rPr lang="en-US" sz="1900" baseline="0" dirty="0" smtClean="0"/>
                        <a:t> party support.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 smtClean="0"/>
                        <a:t>Mandate applicable insurance coverage be maintained through Statute of Repose. 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 smtClean="0"/>
                        <a:t>Maintain proper records for key areas known for potential workmanship issues including site draining, window testing, caulking, waterproofing, and concrete testing.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 smtClean="0"/>
                        <a:t>Conduct and Document Post-Completion Inspections starting at 6 months post completion.</a:t>
                      </a:r>
                    </a:p>
                    <a:p>
                      <a:pPr marL="350838" indent="-350838"/>
                      <a:r>
                        <a:rPr lang="en-US" sz="1900" baseline="0" dirty="0" smtClean="0">
                          <a:solidFill>
                            <a:srgbClr val="FF0000"/>
                          </a:solidFill>
                        </a:rPr>
                        <a:t>      Key Coverages:  General Liability, Builders Risk, Inherent Defect Insurance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78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/>
                        <a:t>Subcontractor</a:t>
                      </a:r>
                      <a:r>
                        <a:rPr lang="en-US" sz="1900" baseline="0" dirty="0" smtClean="0"/>
                        <a:t> Risk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 smtClean="0"/>
                        <a:t>Develop and maintain a robust subcontractor prequalification and selection process.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 smtClean="0"/>
                        <a:t>Conduct detailed scope reviews with all key subs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 smtClean="0"/>
                        <a:t>Pay close attention to critical path subcontractors</a:t>
                      </a:r>
                    </a:p>
                    <a:p>
                      <a:pPr marL="344488" marR="0" indent="0" algn="l" defTabSz="12178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900" baseline="0" dirty="0" smtClean="0">
                          <a:solidFill>
                            <a:srgbClr val="FF0000"/>
                          </a:solidFill>
                        </a:rPr>
                        <a:t>Key Coverages:  Subcontractor Default Insurance, Performance and Payment Bonds</a:t>
                      </a:r>
                      <a:endParaRPr lang="en-US" sz="1900" baseline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850" y="147637"/>
            <a:ext cx="1740661" cy="77340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49" y="8664385"/>
            <a:ext cx="11549639" cy="228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4685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261926" y="294007"/>
            <a:ext cx="581569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00" dirty="0" smtClean="0">
                <a:latin typeface="Arial Black" panose="020B0A04020102020204" pitchFamily="34" charset="0"/>
              </a:rPr>
              <a:t>Managing Project Risks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658984"/>
              </p:ext>
            </p:extLst>
          </p:nvPr>
        </p:nvGraphicFramePr>
        <p:xfrm>
          <a:off x="1289051" y="1214437"/>
          <a:ext cx="10231968" cy="717804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267199"/>
                <a:gridCol w="596476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Construction Risks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aseline="0" dirty="0" smtClean="0"/>
                        <a:t>Prevention &amp; Mitigation Strategy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Seasonal</a:t>
                      </a:r>
                      <a:r>
                        <a:rPr lang="en-US" sz="1900" baseline="0" dirty="0" smtClean="0"/>
                        <a:t> &amp; Weather Risks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Purchase builders risk insurance on all projects,</a:t>
                      </a:r>
                      <a:r>
                        <a:rPr lang="en-US" sz="1900" baseline="0" dirty="0" smtClean="0">
                          <a:solidFill>
                            <a:schemeClr val="tx1"/>
                          </a:solidFill>
                        </a:rPr>
                        <a:t> regardless of size/scope.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 smtClean="0">
                          <a:solidFill>
                            <a:schemeClr val="tx1"/>
                          </a:solidFill>
                        </a:rPr>
                        <a:t>Both Owner and GC should maintain the right to review the policy in detail.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 smtClean="0">
                          <a:solidFill>
                            <a:schemeClr val="tx1"/>
                          </a:solidFill>
                        </a:rPr>
                        <a:t>Consider statistical analytics to evaluate proper coverage limits for CAT risks</a:t>
                      </a:r>
                    </a:p>
                    <a:p>
                      <a:pPr marL="0" marR="0" indent="0" algn="l" defTabSz="12178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900" baseline="0" dirty="0" smtClean="0">
                          <a:solidFill>
                            <a:srgbClr val="FF0000"/>
                          </a:solidFill>
                        </a:rPr>
                        <a:t>      Key Coverages:  Builders Risk, Force Majeure</a:t>
                      </a:r>
                      <a:endParaRPr lang="en-US" sz="19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Environmental Risks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Retain certified</a:t>
                      </a:r>
                      <a:r>
                        <a:rPr lang="en-US" sz="1900" baseline="0" dirty="0" smtClean="0">
                          <a:solidFill>
                            <a:schemeClr val="tx1"/>
                          </a:solidFill>
                        </a:rPr>
                        <a:t> consulting, engineering, and contracting resources to evaluate  and remediate potential presence of hazardous materials.</a:t>
                      </a:r>
                      <a:endParaRPr lang="en-US" sz="19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4488" marR="0" indent="0" algn="l" defTabSz="12178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aseline="0" dirty="0" smtClean="0">
                          <a:solidFill>
                            <a:srgbClr val="FF0000"/>
                          </a:solidFill>
                        </a:rPr>
                        <a:t>Key Coverage(s):  Contractors Professional Liability, Pollution Legal Liability</a:t>
                      </a:r>
                      <a:endParaRPr lang="en-US" sz="1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Design Error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 smtClean="0"/>
                        <a:t>Coordination amongst all key stakeholders and e</a:t>
                      </a:r>
                      <a:r>
                        <a:rPr lang="en-US" sz="1900" dirty="0" smtClean="0"/>
                        <a:t>nsure</a:t>
                      </a:r>
                      <a:r>
                        <a:rPr lang="en-US" sz="1900" baseline="0" dirty="0" smtClean="0"/>
                        <a:t> clear contractual obligations between parties. 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 smtClean="0"/>
                        <a:t>Consider project-specific coverage to ensure limit adequacy and tail coverage.</a:t>
                      </a:r>
                    </a:p>
                    <a:p>
                      <a:pPr marL="344488" marR="0" indent="0" algn="l" defTabSz="12178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aseline="0" dirty="0" smtClean="0">
                          <a:solidFill>
                            <a:srgbClr val="FF0000"/>
                          </a:solidFill>
                        </a:rPr>
                        <a:t>Key Coverage(s):  Professional Liability, Protective Indemnity, Rectification</a:t>
                      </a:r>
                      <a:endParaRPr lang="en-US" sz="1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Poor</a:t>
                      </a:r>
                      <a:r>
                        <a:rPr lang="en-US" sz="1900" baseline="0" dirty="0" smtClean="0"/>
                        <a:t> Project Management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Promote proactive dialogue amongst</a:t>
                      </a:r>
                      <a:r>
                        <a:rPr lang="en-US" sz="1900" baseline="0" dirty="0" smtClean="0">
                          <a:solidFill>
                            <a:schemeClr val="tx1"/>
                          </a:solidFill>
                        </a:rPr>
                        <a:t> Project Owner, General Contractor, and key subcontractors through all stages of the project including pre-planning and value engineering processes.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850" y="147637"/>
            <a:ext cx="1740661" cy="77340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49" y="8664385"/>
            <a:ext cx="11549639" cy="228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4957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735595" y="294007"/>
            <a:ext cx="68684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00" dirty="0" smtClean="0">
                <a:latin typeface="Arial Black" panose="020B0A04020102020204" pitchFamily="34" charset="0"/>
              </a:rPr>
              <a:t>Construction Market Trends</a:t>
            </a:r>
          </a:p>
        </p:txBody>
      </p:sp>
      <p:sp>
        <p:nvSpPr>
          <p:cNvPr id="193" name="Content Placeholder 2"/>
          <p:cNvSpPr>
            <a:spLocks noGrp="1"/>
          </p:cNvSpPr>
          <p:nvPr>
            <p:ph idx="1"/>
          </p:nvPr>
        </p:nvSpPr>
        <p:spPr>
          <a:xfrm>
            <a:off x="374650" y="1214437"/>
            <a:ext cx="11277600" cy="746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Market Dynamics</a:t>
            </a:r>
          </a:p>
          <a:p>
            <a:r>
              <a:rPr lang="en-US" sz="2000" dirty="0" smtClean="0"/>
              <a:t>Market Competition Remains Strong with an Abundance of Capacity on Most Lines of Coverage</a:t>
            </a:r>
          </a:p>
          <a:p>
            <a:r>
              <a:rPr lang="en-US" sz="2000" dirty="0" smtClean="0"/>
              <a:t>Foreign Markets Struggling to Compete with Domestic Carriers on Favorable Risks</a:t>
            </a:r>
          </a:p>
          <a:p>
            <a:r>
              <a:rPr lang="en-US" sz="2000" dirty="0" smtClean="0"/>
              <a:t>Pricing Remains Stable with Continued Expansion of Coverage</a:t>
            </a:r>
          </a:p>
          <a:p>
            <a:pPr lvl="1"/>
            <a:r>
              <a:rPr lang="en-US" sz="2000" dirty="0" smtClean="0"/>
              <a:t>Workers Comp:  MA Construction Rates Decreased by 22% in 2018</a:t>
            </a:r>
          </a:p>
          <a:p>
            <a:pPr lvl="1"/>
            <a:r>
              <a:rPr lang="en-US" sz="2000" dirty="0" smtClean="0"/>
              <a:t>General Liability:  Modification or Removal of Exclusions J, K, L</a:t>
            </a:r>
          </a:p>
          <a:p>
            <a:pPr lvl="1"/>
            <a:r>
              <a:rPr lang="en-US" sz="2000" dirty="0" smtClean="0"/>
              <a:t>General Liability:  Extended Maintenance Coverage Available on Project-Specific Placements</a:t>
            </a:r>
          </a:p>
          <a:p>
            <a:pPr lvl="1"/>
            <a:r>
              <a:rPr lang="en-US" sz="2000" dirty="0" smtClean="0"/>
              <a:t>Builders Risk:  Coverage Readily Available for Damage to Faulty Work (LEG 3)</a:t>
            </a:r>
          </a:p>
          <a:p>
            <a:pPr lvl="1"/>
            <a:r>
              <a:rPr lang="en-US" sz="2000" dirty="0" smtClean="0"/>
              <a:t>Builders Risk:  Extended Maintenance Coverage Available on Select Projects</a:t>
            </a:r>
          </a:p>
          <a:p>
            <a:pPr lvl="1"/>
            <a:r>
              <a:rPr lang="en-US" sz="2000" dirty="0" smtClean="0"/>
              <a:t>Professional Liability:  Often Offering Excess CPL at Little/No Cost</a:t>
            </a:r>
          </a:p>
          <a:p>
            <a:pPr lvl="1"/>
            <a:endParaRPr lang="en-US" sz="2000" dirty="0"/>
          </a:p>
          <a:p>
            <a:pPr marL="76119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Exceptions to an Otherwise Favorable Market</a:t>
            </a:r>
          </a:p>
          <a:p>
            <a:r>
              <a:rPr lang="en-US" sz="2000" dirty="0" smtClean="0"/>
              <a:t>Commercial Auto</a:t>
            </a:r>
          </a:p>
          <a:p>
            <a:r>
              <a:rPr lang="en-US" sz="2000" dirty="0" smtClean="0"/>
              <a:t>Subcontractor Default Insurance</a:t>
            </a:r>
          </a:p>
          <a:p>
            <a:r>
              <a:rPr lang="en-US" sz="2000" dirty="0" smtClean="0"/>
              <a:t>Residential Projects</a:t>
            </a:r>
          </a:p>
          <a:p>
            <a:r>
              <a:rPr lang="en-US" sz="2000" dirty="0" smtClean="0"/>
              <a:t>Wood-Frame Projects</a:t>
            </a:r>
            <a:endParaRPr lang="en-US" sz="2000" dirty="0"/>
          </a:p>
          <a:p>
            <a:r>
              <a:rPr lang="en-US" sz="2000" dirty="0" smtClean="0"/>
              <a:t>All Projects in the State of New York</a:t>
            </a:r>
          </a:p>
          <a:p>
            <a:r>
              <a:rPr lang="en-US" sz="2000" dirty="0"/>
              <a:t>Reduction in Global Capacity / Withdrawal of Several Key London Construction Markets</a:t>
            </a:r>
          </a:p>
          <a:p>
            <a:endParaRPr lang="en-US" sz="1800" dirty="0"/>
          </a:p>
          <a:p>
            <a:endParaRPr lang="en-US" sz="2000" dirty="0"/>
          </a:p>
          <a:p>
            <a:endParaRPr lang="en-US" sz="1400" dirty="0"/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850" y="147637"/>
            <a:ext cx="1740661" cy="77340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49" y="8664385"/>
            <a:ext cx="11549639" cy="228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07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110860" y="294006"/>
            <a:ext cx="925657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00" dirty="0" smtClean="0">
                <a:latin typeface="Arial Black" panose="020B0A04020102020204" pitchFamily="34" charset="0"/>
              </a:rPr>
              <a:t>Construction Insurance Requirements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850" y="147637"/>
            <a:ext cx="1740661" cy="773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7050" y="1226607"/>
            <a:ext cx="260174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Project Owner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6649" y="2157754"/>
            <a:ext cx="260174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CM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45033" y="3644797"/>
            <a:ext cx="260174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Subcontractors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612" y="5346401"/>
            <a:ext cx="260174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Architect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613" y="6040904"/>
            <a:ext cx="2601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Professional Liability</a:t>
            </a:r>
          </a:p>
        </p:txBody>
      </p:sp>
      <p:sp>
        <p:nvSpPr>
          <p:cNvPr id="4" name="Up Arrow 3"/>
          <p:cNvSpPr/>
          <p:nvPr/>
        </p:nvSpPr>
        <p:spPr>
          <a:xfrm>
            <a:off x="1559954" y="4051001"/>
            <a:ext cx="535928" cy="914400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7048" y="2064807"/>
            <a:ext cx="2601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Property Insurance</a:t>
            </a:r>
          </a:p>
          <a:p>
            <a:pPr algn="ctr"/>
            <a:r>
              <a:rPr lang="en-US" sz="2000" b="1" dirty="0" smtClean="0"/>
              <a:t>Builders Risk</a:t>
            </a:r>
          </a:p>
        </p:txBody>
      </p:sp>
      <p:sp>
        <p:nvSpPr>
          <p:cNvPr id="15" name="Up Arrow 14"/>
          <p:cNvSpPr/>
          <p:nvPr/>
        </p:nvSpPr>
        <p:spPr>
          <a:xfrm rot="18425835">
            <a:off x="4152388" y="3304138"/>
            <a:ext cx="535928" cy="914400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Up Arrow 15"/>
          <p:cNvSpPr/>
          <p:nvPr/>
        </p:nvSpPr>
        <p:spPr>
          <a:xfrm rot="5400000">
            <a:off x="3230886" y="1931387"/>
            <a:ext cx="535928" cy="914400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43967" y="2772693"/>
            <a:ext cx="319828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Standard</a:t>
            </a:r>
          </a:p>
          <a:p>
            <a:pPr algn="ctr"/>
            <a:r>
              <a:rPr lang="en-US" sz="2000" b="1" dirty="0" smtClean="0"/>
              <a:t>Workers Comp</a:t>
            </a:r>
          </a:p>
          <a:p>
            <a:pPr algn="ctr"/>
            <a:r>
              <a:rPr lang="en-US" sz="2000" b="1" dirty="0" smtClean="0"/>
              <a:t>General Liability</a:t>
            </a:r>
          </a:p>
          <a:p>
            <a:pPr algn="ctr"/>
            <a:r>
              <a:rPr lang="en-US" sz="2000" b="1" dirty="0" smtClean="0"/>
              <a:t>Auto Liability</a:t>
            </a:r>
          </a:p>
          <a:p>
            <a:pPr algn="ctr"/>
            <a:r>
              <a:rPr lang="en-US" sz="2000" b="1" dirty="0" smtClean="0"/>
              <a:t>Excess Liability</a:t>
            </a:r>
          </a:p>
          <a:p>
            <a:pPr algn="ctr"/>
            <a:r>
              <a:rPr lang="en-US" sz="2000" b="1" dirty="0" smtClean="0"/>
              <a:t>Contractors Equipment</a:t>
            </a:r>
          </a:p>
          <a:p>
            <a:pPr algn="ctr"/>
            <a:r>
              <a:rPr lang="en-US" sz="2000" b="1" dirty="0" smtClean="0"/>
              <a:t>Contractors Pollution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u="sng" dirty="0" smtClean="0"/>
              <a:t>Discretionary</a:t>
            </a:r>
          </a:p>
          <a:p>
            <a:pPr algn="ctr"/>
            <a:r>
              <a:rPr lang="en-US" sz="2000" b="1" dirty="0"/>
              <a:t>P&amp;P Bond</a:t>
            </a:r>
          </a:p>
          <a:p>
            <a:pPr algn="ctr"/>
            <a:r>
              <a:rPr lang="en-US" sz="2000" b="1" dirty="0"/>
              <a:t>Subcontractor Default Ins</a:t>
            </a:r>
          </a:p>
          <a:p>
            <a:pPr algn="ctr"/>
            <a:r>
              <a:rPr lang="en-US" sz="2000" b="1" dirty="0"/>
              <a:t>CCIP</a:t>
            </a:r>
          </a:p>
          <a:p>
            <a:pPr algn="ctr"/>
            <a:r>
              <a:rPr lang="en-US" sz="2000" b="1" dirty="0" smtClean="0"/>
              <a:t>Contractors Professional</a:t>
            </a:r>
          </a:p>
          <a:p>
            <a:pPr algn="ctr"/>
            <a:r>
              <a:rPr lang="en-US" sz="2000" b="1" dirty="0" smtClean="0"/>
              <a:t>Cyber Liability</a:t>
            </a:r>
          </a:p>
          <a:p>
            <a:pPr algn="ctr"/>
            <a:r>
              <a:rPr lang="en-US" sz="2000" b="1" dirty="0" smtClean="0"/>
              <a:t>Crime Insurance</a:t>
            </a:r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8646761" y="4394300"/>
            <a:ext cx="319828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Standard</a:t>
            </a:r>
          </a:p>
          <a:p>
            <a:pPr algn="ctr"/>
            <a:r>
              <a:rPr lang="en-US" sz="2000" b="1" dirty="0" smtClean="0"/>
              <a:t>Workers Comp</a:t>
            </a:r>
          </a:p>
          <a:p>
            <a:pPr algn="ctr"/>
            <a:r>
              <a:rPr lang="en-US" sz="2000" b="1" dirty="0" smtClean="0"/>
              <a:t>General Liability</a:t>
            </a:r>
          </a:p>
          <a:p>
            <a:pPr algn="ctr"/>
            <a:r>
              <a:rPr lang="en-US" sz="2000" b="1" dirty="0" smtClean="0"/>
              <a:t>Auto Liability</a:t>
            </a:r>
          </a:p>
          <a:p>
            <a:pPr algn="ctr"/>
            <a:r>
              <a:rPr lang="en-US" sz="2000" b="1" dirty="0" smtClean="0"/>
              <a:t>Excess Liability</a:t>
            </a:r>
          </a:p>
          <a:p>
            <a:pPr algn="ctr"/>
            <a:r>
              <a:rPr lang="en-US" sz="2000" b="1" dirty="0" smtClean="0"/>
              <a:t>Contractors Equipment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u="sng" dirty="0" smtClean="0"/>
              <a:t>Discretionary</a:t>
            </a:r>
          </a:p>
          <a:p>
            <a:pPr algn="ctr"/>
            <a:r>
              <a:rPr lang="en-US" sz="2000" b="1" dirty="0"/>
              <a:t>P&amp;P Bond</a:t>
            </a:r>
          </a:p>
          <a:p>
            <a:pPr algn="ctr"/>
            <a:r>
              <a:rPr lang="en-US" sz="2000" b="1" dirty="0" smtClean="0"/>
              <a:t>Contractors </a:t>
            </a:r>
            <a:r>
              <a:rPr lang="en-US" sz="2000" b="1" dirty="0"/>
              <a:t>Pollution</a:t>
            </a:r>
          </a:p>
          <a:p>
            <a:pPr algn="ctr"/>
            <a:r>
              <a:rPr lang="en-US" sz="2000" b="1" dirty="0" smtClean="0"/>
              <a:t>Contractors Professional</a:t>
            </a:r>
          </a:p>
          <a:p>
            <a:pPr algn="ctr"/>
            <a:r>
              <a:rPr lang="en-US" sz="2000" b="1" dirty="0" smtClean="0"/>
              <a:t>Cyber Liability</a:t>
            </a:r>
          </a:p>
          <a:p>
            <a:pPr algn="ctr"/>
            <a:endParaRPr lang="en-US" sz="2000" b="1" dirty="0" smtClean="0"/>
          </a:p>
        </p:txBody>
      </p:sp>
      <p:sp>
        <p:nvSpPr>
          <p:cNvPr id="21" name="Up Arrow 20"/>
          <p:cNvSpPr/>
          <p:nvPr/>
        </p:nvSpPr>
        <p:spPr>
          <a:xfrm rot="18425835">
            <a:off x="8100582" y="5728664"/>
            <a:ext cx="535928" cy="914400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Up Arrow 22"/>
          <p:cNvSpPr/>
          <p:nvPr/>
        </p:nvSpPr>
        <p:spPr>
          <a:xfrm rot="10800000">
            <a:off x="1570067" y="2730397"/>
            <a:ext cx="535928" cy="914400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49" y="8664385"/>
            <a:ext cx="11549639" cy="228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1376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577105" y="294006"/>
            <a:ext cx="632410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00" dirty="0" smtClean="0">
                <a:latin typeface="Arial Black" panose="020B0A04020102020204" pitchFamily="34" charset="0"/>
              </a:rPr>
              <a:t>Contractual Risk Transfer</a:t>
            </a:r>
          </a:p>
        </p:txBody>
      </p:sp>
      <p:sp>
        <p:nvSpPr>
          <p:cNvPr id="193" name="Content Placeholder 2"/>
          <p:cNvSpPr>
            <a:spLocks noGrp="1"/>
          </p:cNvSpPr>
          <p:nvPr>
            <p:ph idx="1"/>
          </p:nvPr>
        </p:nvSpPr>
        <p:spPr>
          <a:xfrm>
            <a:off x="374650" y="1214437"/>
            <a:ext cx="6705600" cy="7239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Contractual Indemnity</a:t>
            </a:r>
            <a:endParaRPr lang="en-US" sz="2200" b="1" dirty="0">
              <a:solidFill>
                <a:srgbClr val="FF0000"/>
              </a:solidFill>
            </a:endParaRPr>
          </a:p>
          <a:p>
            <a:pPr marL="692150" lvl="1" indent="-379413"/>
            <a:r>
              <a:rPr lang="en-US" sz="2200" dirty="0" smtClean="0"/>
              <a:t>Contractual provision that requires </a:t>
            </a:r>
            <a:r>
              <a:rPr lang="en-US" sz="2200" dirty="0"/>
              <a:t>one party </a:t>
            </a:r>
            <a:r>
              <a:rPr lang="en-US" sz="2200" dirty="0" smtClean="0"/>
              <a:t>(Contractor) </a:t>
            </a:r>
            <a:r>
              <a:rPr lang="en-US" sz="2200" dirty="0"/>
              <a:t>to Defend, Hold Harmless and Indemnify another party (Project Owner) from Injury or Damage arising out of the </a:t>
            </a:r>
            <a:r>
              <a:rPr lang="en-US" sz="2200" dirty="0" smtClean="0"/>
              <a:t>work.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marL="76119" indent="0">
              <a:buNone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 marL="76119" indent="0"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Additional Insured Coverage</a:t>
            </a:r>
          </a:p>
          <a:p>
            <a:pPr marL="692150" lvl="1" indent="-379413"/>
            <a:r>
              <a:rPr lang="en-US" sz="2200" dirty="0"/>
              <a:t>Policy endorsement added to the downstream party’s </a:t>
            </a:r>
            <a:r>
              <a:rPr lang="en-US" sz="2200" dirty="0" smtClean="0"/>
              <a:t>(Contractor)  </a:t>
            </a:r>
            <a:r>
              <a:rPr lang="en-US" sz="2200" dirty="0"/>
              <a:t>insurance policy that automatically provides coverage for the upstream party (Project Owner) in the event that they incur Injury or Damage that was caused by the </a:t>
            </a:r>
            <a:r>
              <a:rPr lang="en-US" sz="2200" dirty="0" smtClean="0"/>
              <a:t>Work.</a:t>
            </a: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Additional Insured:  Common Pitfalls</a:t>
            </a:r>
            <a:endParaRPr lang="en-US" sz="2200" b="1" dirty="0">
              <a:solidFill>
                <a:srgbClr val="FF0000"/>
              </a:solidFill>
            </a:endParaRPr>
          </a:p>
          <a:p>
            <a:pPr lvl="1"/>
            <a:r>
              <a:rPr lang="en-US" sz="2200" dirty="0" smtClean="0"/>
              <a:t>Indemnity Trigger</a:t>
            </a:r>
          </a:p>
          <a:p>
            <a:pPr lvl="1"/>
            <a:r>
              <a:rPr lang="en-US" sz="2200" dirty="0" smtClean="0"/>
              <a:t>Work/Operations Trigger</a:t>
            </a:r>
          </a:p>
          <a:p>
            <a:pPr lvl="1"/>
            <a:r>
              <a:rPr lang="en-US" sz="2200" dirty="0" smtClean="0"/>
              <a:t>Contractual Trigger</a:t>
            </a:r>
          </a:p>
          <a:p>
            <a:pPr lvl="1"/>
            <a:r>
              <a:rPr lang="en-US" sz="2200" dirty="0" smtClean="0"/>
              <a:t>Contract Privity</a:t>
            </a:r>
          </a:p>
          <a:p>
            <a:pPr lvl="1"/>
            <a:r>
              <a:rPr lang="en-US" sz="2200" dirty="0" smtClean="0"/>
              <a:t>Contractual Limitations of Liability</a:t>
            </a:r>
          </a:p>
          <a:p>
            <a:pPr lvl="1"/>
            <a:r>
              <a:rPr lang="en-US" sz="2200" dirty="0" smtClean="0"/>
              <a:t>Relationship with Other Insurance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850" y="147637"/>
            <a:ext cx="1740661" cy="77340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49" y="8664385"/>
            <a:ext cx="11549639" cy="22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910" y="2586037"/>
            <a:ext cx="4749980" cy="394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551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116478" y="294006"/>
            <a:ext cx="52453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00" dirty="0" smtClean="0">
                <a:latin typeface="Arial Black" panose="020B0A04020102020204" pitchFamily="34" charset="0"/>
              </a:rPr>
              <a:t>Other Considerations</a:t>
            </a:r>
          </a:p>
        </p:txBody>
      </p:sp>
      <p:sp>
        <p:nvSpPr>
          <p:cNvPr id="193" name="Content Placeholder 2"/>
          <p:cNvSpPr>
            <a:spLocks noGrp="1"/>
          </p:cNvSpPr>
          <p:nvPr>
            <p:ph idx="1"/>
          </p:nvPr>
        </p:nvSpPr>
        <p:spPr>
          <a:xfrm>
            <a:off x="374650" y="1214437"/>
            <a:ext cx="11277600" cy="7239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b="1" dirty="0">
                <a:solidFill>
                  <a:srgbClr val="FF0000"/>
                </a:solidFill>
              </a:rPr>
              <a:t>Owner/Contractor Controlled Insurance Program</a:t>
            </a:r>
          </a:p>
          <a:p>
            <a:pPr lvl="1"/>
            <a:r>
              <a:rPr lang="en-US" sz="2200" dirty="0"/>
              <a:t>What are the Pros and Cons?</a:t>
            </a:r>
          </a:p>
          <a:p>
            <a:pPr lvl="1"/>
            <a:r>
              <a:rPr lang="en-US" sz="2200" dirty="0"/>
              <a:t>What Types of Projects are Feasible?</a:t>
            </a:r>
          </a:p>
          <a:p>
            <a:pPr lvl="1"/>
            <a:r>
              <a:rPr lang="en-US" sz="2200" dirty="0"/>
              <a:t>Who should sponsor the CIP?</a:t>
            </a:r>
          </a:p>
          <a:p>
            <a:pPr marL="76119" indent="0">
              <a:buNone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 marL="76119" indent="0"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Builders Risk Coverage</a:t>
            </a:r>
          </a:p>
          <a:p>
            <a:pPr lvl="1"/>
            <a:r>
              <a:rPr lang="en-US" sz="2200" dirty="0" smtClean="0"/>
              <a:t>Who Should Purchase the coverage?</a:t>
            </a:r>
          </a:p>
          <a:p>
            <a:pPr lvl="1"/>
            <a:r>
              <a:rPr lang="en-US" sz="2200" dirty="0" smtClean="0"/>
              <a:t>What are the Potential Pitfalls to Consider?</a:t>
            </a:r>
          </a:p>
          <a:p>
            <a:pPr marL="0" indent="0">
              <a:buNone/>
            </a:pPr>
            <a:r>
              <a:rPr lang="en-US" sz="2200" dirty="0" smtClean="0"/>
              <a:t>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   </a:t>
            </a:r>
            <a:r>
              <a:rPr lang="en-US" sz="2200" b="1" dirty="0" smtClean="0">
                <a:solidFill>
                  <a:srgbClr val="FF0000"/>
                </a:solidFill>
              </a:rPr>
              <a:t>Subcontractor </a:t>
            </a:r>
            <a:r>
              <a:rPr lang="en-US" sz="2200" b="1" dirty="0">
                <a:solidFill>
                  <a:srgbClr val="FF0000"/>
                </a:solidFill>
              </a:rPr>
              <a:t>Default Insurance</a:t>
            </a:r>
          </a:p>
          <a:p>
            <a:pPr lvl="1"/>
            <a:r>
              <a:rPr lang="en-US" sz="2200" dirty="0" smtClean="0"/>
              <a:t>What is SDI?</a:t>
            </a:r>
          </a:p>
          <a:p>
            <a:pPr lvl="1"/>
            <a:r>
              <a:rPr lang="en-US" sz="2200" dirty="0" smtClean="0"/>
              <a:t>How does it Compare to Bonding?</a:t>
            </a:r>
          </a:p>
          <a:p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   </a:t>
            </a:r>
            <a:r>
              <a:rPr lang="en-US" sz="2200" b="1" dirty="0" smtClean="0">
                <a:solidFill>
                  <a:srgbClr val="FF0000"/>
                </a:solidFill>
              </a:rPr>
              <a:t>Owners Professional and Protective Indemnity Coverage</a:t>
            </a:r>
          </a:p>
          <a:p>
            <a:pPr lvl="1"/>
            <a:r>
              <a:rPr lang="en-US" sz="2200" dirty="0" smtClean="0"/>
              <a:t>What is OPPI and Why is it Gaining Traction?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</a:t>
            </a:r>
            <a:r>
              <a:rPr lang="en-US" sz="2200" b="1" dirty="0" smtClean="0">
                <a:solidFill>
                  <a:srgbClr val="FF0000"/>
                </a:solidFill>
              </a:rPr>
              <a:t>What’s New in the Market?</a:t>
            </a:r>
            <a:endParaRPr lang="en-US" sz="2200" b="1" dirty="0">
              <a:solidFill>
                <a:srgbClr val="FF0000"/>
              </a:solidFill>
            </a:endParaRPr>
          </a:p>
          <a:p>
            <a:pPr lvl="1"/>
            <a:r>
              <a:rPr lang="en-US" sz="2200" dirty="0" smtClean="0"/>
              <a:t>Inherent Defect Insurance (IDI)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850" y="147637"/>
            <a:ext cx="1740661" cy="77340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49" y="8664385"/>
            <a:ext cx="11549639" cy="228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0449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1817</TotalTime>
  <Words>1950</Words>
  <Application>Microsoft Office PowerPoint</Application>
  <PresentationFormat>Ledger Paper (11x17 in)</PresentationFormat>
  <Paragraphs>424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JLT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O'Brien, Andrew - USA</dc:creator>
  <cp:lastModifiedBy>O'Brien, Andrew - USA</cp:lastModifiedBy>
  <cp:revision>126</cp:revision>
  <dcterms:created xsi:type="dcterms:W3CDTF">2018-01-11T20:07:34Z</dcterms:created>
  <dcterms:modified xsi:type="dcterms:W3CDTF">2019-05-22T16:51:24Z</dcterms:modified>
</cp:coreProperties>
</file>