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2" r:id="rId4"/>
  </p:sldMasterIdLst>
  <p:notesMasterIdLst>
    <p:notesMasterId r:id="rId28"/>
  </p:notesMasterIdLst>
  <p:handoutMasterIdLst>
    <p:handoutMasterId r:id="rId29"/>
  </p:handoutMasterIdLst>
  <p:sldIdLst>
    <p:sldId id="274" r:id="rId5"/>
    <p:sldId id="277" r:id="rId6"/>
    <p:sldId id="278" r:id="rId7"/>
    <p:sldId id="279" r:id="rId8"/>
    <p:sldId id="280" r:id="rId9"/>
    <p:sldId id="304" r:id="rId10"/>
    <p:sldId id="282" r:id="rId11"/>
    <p:sldId id="283" r:id="rId12"/>
    <p:sldId id="284" r:id="rId13"/>
    <p:sldId id="287" r:id="rId14"/>
    <p:sldId id="288" r:id="rId15"/>
    <p:sldId id="324" r:id="rId16"/>
    <p:sldId id="289" r:id="rId17"/>
    <p:sldId id="290" r:id="rId18"/>
    <p:sldId id="305" r:id="rId19"/>
    <p:sldId id="321" r:id="rId20"/>
    <p:sldId id="293" r:id="rId21"/>
    <p:sldId id="308" r:id="rId22"/>
    <p:sldId id="323" r:id="rId23"/>
    <p:sldId id="326" r:id="rId24"/>
    <p:sldId id="332" r:id="rId25"/>
    <p:sldId id="336" r:id="rId26"/>
    <p:sldId id="302" r:id="rId27"/>
  </p:sldIdLst>
  <p:sldSz cx="9144000" cy="6858000" type="screen4x3"/>
  <p:notesSz cx="7315200" cy="9601200"/>
  <p:custDataLst>
    <p:tags r:id="rId3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57545"/>
    <a:srgbClr val="824A92"/>
    <a:srgbClr val="336699"/>
    <a:srgbClr val="FABAA2"/>
    <a:srgbClr val="A99070"/>
    <a:srgbClr val="704610"/>
    <a:srgbClr val="F2E2BD"/>
    <a:srgbClr val="A177AD"/>
    <a:srgbClr val="DAD971"/>
    <a:srgbClr val="F79873"/>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0342" autoAdjust="0"/>
  </p:normalViewPr>
  <p:slideViewPr>
    <p:cSldViewPr>
      <p:cViewPr>
        <p:scale>
          <a:sx n="71" d="100"/>
          <a:sy n="71" d="100"/>
        </p:scale>
        <p:origin x="-1050" y="-366"/>
      </p:cViewPr>
      <p:guideLst>
        <p:guide orient="horz" pos="229"/>
        <p:guide orient="horz" pos="4080"/>
        <p:guide orient="horz" pos="2173"/>
        <p:guide pos="336"/>
        <p:guide pos="554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9" d="100"/>
          <a:sy n="79" d="100"/>
        </p:scale>
        <p:origin x="-1884" y="-96"/>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theme" Target="../theme/theme3.xml"/><Relationship Id="rId4" Type="http://schemas.openxmlformats.org/officeDocument/2006/relationships/image" Target="../media/image6.jpe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31042CCC-D9FE-4FAA-A585-1DF3372ED5C1}" type="slidenum">
              <a:rPr lang="en-US" smtClean="0"/>
              <a:pPr/>
              <a:t>‹#›</a:t>
            </a:fld>
            <a:endParaRPr lang="en-US"/>
          </a:p>
        </p:txBody>
      </p:sp>
      <p:sp>
        <p:nvSpPr>
          <p:cNvPr id="6" name="Rectangle 2"/>
          <p:cNvSpPr txBox="1">
            <a:spLocks noChangeArrowheads="1"/>
          </p:cNvSpPr>
          <p:nvPr/>
        </p:nvSpPr>
        <p:spPr bwMode="auto">
          <a:xfrm>
            <a:off x="0" y="0"/>
            <a:ext cx="3738880" cy="800100"/>
          </a:xfrm>
          <a:prstGeom prst="rect">
            <a:avLst/>
          </a:prstGeom>
          <a:noFill/>
          <a:ln w="9525">
            <a:noFill/>
            <a:miter lim="800000"/>
            <a:headEnd/>
            <a:tailEnd/>
          </a:ln>
          <a:effectLst/>
        </p:spPr>
        <p:txBody>
          <a:bodyPr vert="horz" wrap="square" lIns="100422" tIns="50212" rIns="100422" bIns="50212" numCol="1" anchor="t" anchorCtr="0" compatLnSpc="1">
            <a:prstTxWarp prst="textNoShape">
              <a:avLst/>
            </a:prstTxWarp>
          </a:bodyPr>
          <a:lstStyle>
            <a:lvl1pPr eaLnBrk="0" hangingPunct="0">
              <a:defRPr sz="1200">
                <a:solidFill>
                  <a:srgbClr val="626366"/>
                </a:solidFill>
                <a:ea typeface="ＭＳ Ｐゴシック" charset="-128"/>
                <a:cs typeface="+mn-cs"/>
              </a:defRPr>
            </a:lvl1pPr>
          </a:lstStyle>
          <a:p>
            <a:pPr lvl="0">
              <a:defRPr/>
            </a:pPr>
            <a:r>
              <a:rPr lang="en-US" sz="1500" dirty="0" smtClean="0">
                <a:solidFill>
                  <a:schemeClr val="tx2"/>
                </a:solidFill>
                <a:latin typeface="Georgia" pitchFamily="18" charset="0"/>
              </a:rPr>
              <a:t>Health care reform: What’s next?</a:t>
            </a:r>
          </a:p>
          <a:p>
            <a:pPr defTabSz="966529">
              <a:defRPr/>
            </a:pPr>
            <a:r>
              <a:rPr lang="en-US" dirty="0" smtClean="0">
                <a:solidFill>
                  <a:schemeClr val="tx1"/>
                </a:solidFill>
                <a:latin typeface="Georgia" pitchFamily="18" charset="0"/>
              </a:rPr>
              <a:t>St. Paul, MN – September 13, 2011</a:t>
            </a:r>
            <a:endParaRPr lang="en-US" dirty="0">
              <a:solidFill>
                <a:schemeClr val="tx1"/>
              </a:solidFill>
              <a:latin typeface="Georgia" pitchFamily="18" charset="0"/>
            </a:endParaRPr>
          </a:p>
        </p:txBody>
      </p:sp>
      <p:sp>
        <p:nvSpPr>
          <p:cNvPr id="7" name="Rectangle 5"/>
          <p:cNvSpPr txBox="1">
            <a:spLocks noChangeArrowheads="1"/>
          </p:cNvSpPr>
          <p:nvPr/>
        </p:nvSpPr>
        <p:spPr bwMode="auto">
          <a:xfrm>
            <a:off x="4417907" y="9597866"/>
            <a:ext cx="3398519" cy="496729"/>
          </a:xfrm>
          <a:prstGeom prst="rect">
            <a:avLst/>
          </a:prstGeom>
          <a:noFill/>
          <a:ln w="9525">
            <a:noFill/>
            <a:miter lim="800000"/>
            <a:headEnd/>
            <a:tailEnd/>
          </a:ln>
          <a:effectLst/>
        </p:spPr>
        <p:txBody>
          <a:bodyPr vert="horz" wrap="square" lIns="100422" tIns="50212" rIns="100422" bIns="50212" numCol="1" anchor="b" anchorCtr="0" compatLnSpc="1">
            <a:prstTxWarp prst="textNoShape">
              <a:avLst/>
            </a:prstTxWarp>
          </a:bodyPr>
          <a:lstStyle>
            <a:lvl1pPr algn="r" eaLnBrk="0" hangingPunct="0">
              <a:defRPr sz="1200">
                <a:solidFill>
                  <a:srgbClr val="626366"/>
                </a:solidFill>
                <a:ea typeface="ＭＳ Ｐゴシック" charset="-128"/>
                <a:cs typeface="+mn-cs"/>
              </a:defRPr>
            </a:lvl1pPr>
          </a:lstStyle>
          <a:p>
            <a:pPr defTabSz="966529">
              <a:defRPr/>
            </a:pPr>
            <a:fld id="{295A70C1-04E2-4906-B8FA-C6ED81E9A402}" type="slidenum">
              <a:rPr lang="en-US" smtClean="0"/>
              <a:pPr defTabSz="966529">
                <a:defRPr/>
              </a:pPr>
              <a:t>‹#›</a:t>
            </a:fld>
            <a:endParaRPr lang="en-US" dirty="0"/>
          </a:p>
        </p:txBody>
      </p:sp>
      <p:sp>
        <p:nvSpPr>
          <p:cNvPr id="8" name="Rectangle 3"/>
          <p:cNvSpPr txBox="1">
            <a:spLocks noChangeArrowheads="1"/>
          </p:cNvSpPr>
          <p:nvPr/>
        </p:nvSpPr>
        <p:spPr bwMode="auto">
          <a:xfrm>
            <a:off x="1" y="720090"/>
            <a:ext cx="3381248" cy="278132"/>
          </a:xfrm>
          <a:prstGeom prst="rect">
            <a:avLst/>
          </a:prstGeom>
          <a:noFill/>
          <a:ln w="9525">
            <a:noFill/>
            <a:miter lim="800000"/>
            <a:headEnd/>
            <a:tailEnd/>
          </a:ln>
          <a:effectLst/>
        </p:spPr>
        <p:txBody>
          <a:bodyPr vert="horz" wrap="square" lIns="101205" tIns="50603" rIns="101205" bIns="50603" numCol="1" anchor="t" anchorCtr="0" compatLnSpc="1">
            <a:prstTxWarp prst="textNoShape">
              <a:avLst/>
            </a:prstTxWarp>
          </a:bodyPr>
          <a:lstStyle>
            <a:lvl1pPr algn="r" eaLnBrk="0" hangingPunct="0">
              <a:defRPr sz="1300" b="0">
                <a:latin typeface="Times" charset="0"/>
                <a:ea typeface="+mn-ea"/>
                <a:cs typeface="+mn-cs"/>
              </a:defRPr>
            </a:lvl1pPr>
          </a:lstStyle>
          <a:p>
            <a:pPr algn="l" defTabSz="966529" fontAlgn="base">
              <a:spcBef>
                <a:spcPct val="0"/>
              </a:spcBef>
              <a:spcAft>
                <a:spcPct val="0"/>
              </a:spcAft>
              <a:defRPr/>
            </a:pPr>
            <a:endParaRPr lang="en-US" dirty="0">
              <a:solidFill>
                <a:schemeClr val="accent6"/>
              </a:solidFill>
              <a:latin typeface="Archer Medium" pitchFamily="50" charset="0"/>
            </a:endParaRPr>
          </a:p>
        </p:txBody>
      </p:sp>
      <p:sp>
        <p:nvSpPr>
          <p:cNvPr id="9" name="Rectangle 5"/>
          <p:cNvSpPr txBox="1">
            <a:spLocks noChangeArrowheads="1"/>
          </p:cNvSpPr>
          <p:nvPr/>
        </p:nvSpPr>
        <p:spPr bwMode="auto">
          <a:xfrm>
            <a:off x="4421632" y="9576855"/>
            <a:ext cx="3381248" cy="504406"/>
          </a:xfrm>
          <a:prstGeom prst="rect">
            <a:avLst/>
          </a:prstGeom>
          <a:noFill/>
          <a:ln w="9525">
            <a:noFill/>
            <a:miter lim="800000"/>
            <a:headEnd/>
            <a:tailEnd/>
          </a:ln>
          <a:effectLst/>
        </p:spPr>
        <p:txBody>
          <a:bodyPr vert="horz" wrap="square" lIns="101205" tIns="50603" rIns="101205" bIns="50603" numCol="1" anchor="b" anchorCtr="0" compatLnSpc="1">
            <a:prstTxWarp prst="textNoShape">
              <a:avLst/>
            </a:prstTxWarp>
          </a:bodyPr>
          <a:lstStyle>
            <a:lvl1pPr algn="r" eaLnBrk="0" hangingPunct="0">
              <a:defRPr sz="1300" b="0">
                <a:latin typeface="Times" charset="0"/>
                <a:ea typeface="+mn-ea"/>
                <a:cs typeface="+mn-cs"/>
              </a:defRPr>
            </a:lvl1pPr>
          </a:lstStyle>
          <a:p>
            <a:pPr defTabSz="966529" fontAlgn="base">
              <a:spcBef>
                <a:spcPct val="0"/>
              </a:spcBef>
              <a:spcAft>
                <a:spcPct val="0"/>
              </a:spcAft>
              <a:defRPr/>
            </a:pPr>
            <a:fld id="{C400E792-03E7-4BAE-A375-D15AC8A71209}" type="slidenum">
              <a:rPr lang="en-US" smtClean="0"/>
              <a:pPr defTabSz="966529" fontAlgn="base">
                <a:spcBef>
                  <a:spcPct val="0"/>
                </a:spcBef>
                <a:spcAft>
                  <a:spcPct val="0"/>
                </a:spcAft>
                <a:defRPr/>
              </a:pPr>
              <a:t>‹#›</a:t>
            </a:fld>
            <a:endParaRPr lang="en-US" dirty="0"/>
          </a:p>
        </p:txBody>
      </p:sp>
      <p:pic>
        <p:nvPicPr>
          <p:cNvPr id="10" name="Picture 26" descr="New_WFOnly_Large"/>
          <p:cNvPicPr>
            <a:picLocks noChangeAspect="1" noChangeArrowheads="1"/>
          </p:cNvPicPr>
          <p:nvPr/>
        </p:nvPicPr>
        <p:blipFill>
          <a:blip r:embed="rId2" cstate="print"/>
          <a:srcRect/>
          <a:stretch>
            <a:fillRect/>
          </a:stretch>
        </p:blipFill>
        <p:spPr bwMode="auto">
          <a:xfrm>
            <a:off x="6683023" y="1"/>
            <a:ext cx="632178" cy="593927"/>
          </a:xfrm>
          <a:prstGeom prst="rect">
            <a:avLst/>
          </a:prstGeom>
          <a:noFill/>
          <a:ln w="9525">
            <a:noFill/>
            <a:miter lim="800000"/>
            <a:headEnd/>
            <a:tailEnd/>
          </a:ln>
        </p:spPr>
      </p:pic>
      <p:pic>
        <p:nvPicPr>
          <p:cNvPr id="11" name="Picture 18" descr="WF_Corp_Sig_rgb_25"/>
          <p:cNvPicPr>
            <a:picLocks noChangeAspect="1" noChangeArrowheads="1"/>
          </p:cNvPicPr>
          <p:nvPr/>
        </p:nvPicPr>
        <p:blipFill>
          <a:blip r:embed="rId3" cstate="print"/>
          <a:srcRect r="2469" b="4089"/>
          <a:stretch>
            <a:fillRect/>
          </a:stretch>
        </p:blipFill>
        <p:spPr bwMode="auto">
          <a:xfrm>
            <a:off x="4653302" y="8721090"/>
            <a:ext cx="2661898" cy="880110"/>
          </a:xfrm>
          <a:prstGeom prst="rect">
            <a:avLst/>
          </a:prstGeom>
          <a:noFill/>
          <a:ln w="9525">
            <a:noFill/>
            <a:miter lim="800000"/>
            <a:headEnd/>
            <a:tailEnd/>
          </a:ln>
        </p:spPr>
      </p:pic>
      <p:sp>
        <p:nvSpPr>
          <p:cNvPr id="12" name="Rectangle 4"/>
          <p:cNvSpPr txBox="1">
            <a:spLocks noChangeArrowheads="1"/>
          </p:cNvSpPr>
          <p:nvPr/>
        </p:nvSpPr>
        <p:spPr bwMode="auto">
          <a:xfrm>
            <a:off x="0" y="9219756"/>
            <a:ext cx="4216403" cy="354236"/>
          </a:xfrm>
          <a:prstGeom prst="rect">
            <a:avLst/>
          </a:prstGeom>
          <a:noFill/>
          <a:ln w="9525">
            <a:noFill/>
            <a:miter lim="800000"/>
            <a:headEnd/>
            <a:tailEnd/>
          </a:ln>
        </p:spPr>
        <p:txBody>
          <a:bodyPr vert="horz" wrap="square" lIns="106971" tIns="53485" rIns="106971" bIns="53485" numCol="1" anchor="b" anchorCtr="0" compatLnSpc="1">
            <a:prstTxWarp prst="textNoShape">
              <a:avLst/>
            </a:prstTxWarp>
            <a:spAutoFit/>
          </a:bodyPr>
          <a:lstStyle>
            <a:lvl1pPr defTabSz="966788" eaLnBrk="0" hangingPunct="0">
              <a:spcBef>
                <a:spcPct val="50000"/>
              </a:spcBef>
              <a:defRPr sz="800">
                <a:solidFill>
                  <a:schemeClr val="bg2"/>
                </a:solidFill>
                <a:ea typeface="+mn-ea"/>
                <a:cs typeface="+mn-cs"/>
              </a:defRPr>
            </a:lvl1pPr>
          </a:lstStyle>
          <a:p>
            <a:pPr defTabSz="1070035">
              <a:defRPr/>
            </a:pPr>
            <a:r>
              <a:rPr lang="en-US" b="0" dirty="0" smtClean="0">
                <a:latin typeface="Verdana" pitchFamily="34" charset="0"/>
              </a:rPr>
              <a:t>© 2011 Wells Fargo Insurance Services USA, Inc.</a:t>
            </a:r>
            <a:br>
              <a:rPr lang="en-US" b="0" dirty="0" smtClean="0">
                <a:latin typeface="Verdana" pitchFamily="34" charset="0"/>
              </a:rPr>
            </a:br>
            <a:r>
              <a:rPr lang="en-US" b="0" dirty="0" smtClean="0">
                <a:latin typeface="Verdana" pitchFamily="34" charset="0"/>
              </a:rPr>
              <a:t>All rights reserved.  For public use.</a:t>
            </a:r>
            <a:endParaRPr lang="en-US" b="0" dirty="0">
              <a:latin typeface="Verdana" pitchFamily="34" charset="0"/>
            </a:endParaRPr>
          </a:p>
        </p:txBody>
      </p:sp>
      <p:pic>
        <p:nvPicPr>
          <p:cNvPr id="13" name="Picture 12" descr="WFIS-black.jpg"/>
          <p:cNvPicPr>
            <a:picLocks noChangeAspect="1"/>
          </p:cNvPicPr>
          <p:nvPr/>
        </p:nvPicPr>
        <p:blipFill>
          <a:blip r:embed="rId4" cstate="print"/>
          <a:stretch>
            <a:fillRect/>
          </a:stretch>
        </p:blipFill>
        <p:spPr>
          <a:xfrm>
            <a:off x="81281" y="9041130"/>
            <a:ext cx="2373977" cy="241847"/>
          </a:xfrm>
          <a:prstGeom prst="rect">
            <a:avLst/>
          </a:prstGeom>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E6F67514-8C90-48F4-981E-93F0FFA18632}" type="datetimeFigureOut">
              <a:rPr lang="en-US" smtClean="0"/>
              <a:pPr/>
              <a:t>9/12/2011</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65C7B028-1434-453D-8CE4-C175A206B51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a:ln/>
        </p:spPr>
        <p:txBody>
          <a:bodyPr/>
          <a:lstStyle/>
          <a:p>
            <a:pPr eaLnBrk="1" hangingPunct="1"/>
            <a:endParaRPr lang="en-US" smtClean="0">
              <a:latin typeface="Times" pitchFamily="18" charset="0"/>
            </a:endParaRPr>
          </a:p>
          <a:p>
            <a:pPr eaLnBrk="1" hangingPunct="1"/>
            <a:endParaRPr lang="en-US" smtClean="0">
              <a:latin typeface="Times"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noTextEdit="1"/>
          </p:cNvSpPr>
          <p:nvPr>
            <p:ph type="sldImg"/>
          </p:nvPr>
        </p:nvSpPr>
        <p:spPr>
          <a:ln/>
        </p:spPr>
      </p:sp>
      <p:sp>
        <p:nvSpPr>
          <p:cNvPr id="45058" name="Rectangle 3"/>
          <p:cNvSpPr>
            <a:spLocks noGrp="1" noChangeArrowheads="1"/>
          </p:cNvSpPr>
          <p:nvPr>
            <p:ph type="body" idx="1"/>
          </p:nvPr>
        </p:nvSpPr>
        <p:spPr>
          <a:noFill/>
          <a:ln/>
        </p:spPr>
        <p:txBody>
          <a:bodyPr/>
          <a:lstStyle/>
          <a:p>
            <a:endParaRPr lang="en-US" smtClean="0">
              <a:latin typeface="Times"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Rot="1" noChangeAspect="1" noChangeArrowheads="1" noTextEdit="1"/>
          </p:cNvSpPr>
          <p:nvPr>
            <p:ph type="sldImg"/>
          </p:nvPr>
        </p:nvSpPr>
        <p:spPr>
          <a:ln/>
        </p:spPr>
      </p:sp>
      <p:sp>
        <p:nvSpPr>
          <p:cNvPr id="47106" name="Rectangle 3"/>
          <p:cNvSpPr>
            <a:spLocks noGrp="1" noChangeArrowheads="1"/>
          </p:cNvSpPr>
          <p:nvPr>
            <p:ph type="body" idx="1"/>
          </p:nvPr>
        </p:nvSpPr>
        <p:spPr>
          <a:noFill/>
          <a:ln/>
        </p:spPr>
        <p:txBody>
          <a:bodyPr/>
          <a:lstStyle/>
          <a:p>
            <a:endParaRPr lang="en-US" dirty="0" smtClean="0">
              <a:latin typeface="Times"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5C7B028-1434-453D-8CE4-C175A206B512}"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Slide Image Placeholder 1"/>
          <p:cNvSpPr>
            <a:spLocks noGrp="1" noRot="1" noChangeAspect="1"/>
          </p:cNvSpPr>
          <p:nvPr>
            <p:ph type="sldImg"/>
          </p:nvPr>
        </p:nvSpPr>
        <p:spPr bwMode="auto">
          <a:noFill/>
          <a:ln>
            <a:solidFill>
              <a:srgbClr val="000000"/>
            </a:solidFill>
            <a:miter lim="800000"/>
            <a:headEnd/>
            <a:tailEnd/>
          </a:ln>
        </p:spPr>
      </p:sp>
      <p:sp>
        <p:nvSpPr>
          <p:cNvPr id="199682"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99683" name="Slide Number Placeholder 3"/>
          <p:cNvSpPr>
            <a:spLocks noGrp="1"/>
          </p:cNvSpPr>
          <p:nvPr>
            <p:ph type="sldNum" sz="quarter" idx="5"/>
          </p:nvPr>
        </p:nvSpPr>
        <p:spPr>
          <a:noFill/>
        </p:spPr>
        <p:txBody>
          <a:bodyPr/>
          <a:lstStyle/>
          <a:p>
            <a:fld id="{61FA6DE3-34D1-44B4-9FC3-9F8A7CD33097}" type="slidenum">
              <a:rPr lang="en-US" smtClean="0"/>
              <a:pPr/>
              <a:t>19</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a:noFill/>
          <a:ln/>
        </p:spPr>
        <p:txBody>
          <a:bodyPr/>
          <a:lstStyle/>
          <a:p>
            <a:pPr eaLnBrk="1" hangingPunct="1">
              <a:spcBef>
                <a:spcPct val="0"/>
              </a:spcBef>
            </a:pPr>
            <a:r>
              <a:rPr lang="en-US" dirty="0" smtClean="0">
                <a:latin typeface="Arial" pitchFamily="34" charset="0"/>
                <a:cs typeface="Arial" pitchFamily="34" charset="0"/>
              </a:rPr>
              <a:t>A proprietary modeling and planning platform providing a strategic framework for employers to understand and evaluate the impact of HCR on their group health plans </a:t>
            </a:r>
            <a:endParaRPr lang="en-US" dirty="0" smtClean="0">
              <a:solidFill>
                <a:srgbClr val="FF0000"/>
              </a:solidFill>
            </a:endParaRPr>
          </a:p>
        </p:txBody>
      </p:sp>
      <p:sp>
        <p:nvSpPr>
          <p:cNvPr id="53251" name="Slide Number Placeholder 3"/>
          <p:cNvSpPr>
            <a:spLocks noGrp="1"/>
          </p:cNvSpPr>
          <p:nvPr>
            <p:ph type="sldNum" sz="quarter" idx="5"/>
          </p:nvPr>
        </p:nvSpPr>
        <p:spPr>
          <a:noFill/>
        </p:spPr>
        <p:txBody>
          <a:bodyPr/>
          <a:lstStyle/>
          <a:p>
            <a:fld id="{F198BE43-0212-4507-BDA9-88A06B877BF0}" type="slidenum">
              <a:rPr lang="en-US" smtClean="0"/>
              <a:pPr/>
              <a:t>20</a:t>
            </a:fld>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Slide Image Placeholder 1"/>
          <p:cNvSpPr>
            <a:spLocks noGrp="1" noRot="1" noChangeAspect="1" noTextEdit="1"/>
          </p:cNvSpPr>
          <p:nvPr>
            <p:ph type="sldImg"/>
          </p:nvPr>
        </p:nvSpPr>
        <p:spPr bwMode="auto">
          <a:noFill/>
          <a:ln>
            <a:solidFill>
              <a:srgbClr val="000000"/>
            </a:solidFill>
            <a:miter lim="800000"/>
            <a:headEnd/>
            <a:tailEnd/>
          </a:ln>
        </p:spPr>
      </p:sp>
      <p:sp>
        <p:nvSpPr>
          <p:cNvPr id="220162" name="Notes Placeholder 2"/>
          <p:cNvSpPr>
            <a:spLocks noGrp="1"/>
          </p:cNvSpPr>
          <p:nvPr>
            <p:ph type="body" idx="1"/>
          </p:nvPr>
        </p:nvSpPr>
        <p:spPr>
          <a:noFill/>
          <a:ln/>
        </p:spPr>
        <p:txBody>
          <a:bodyPr/>
          <a:lstStyle/>
          <a:p>
            <a:pPr eaLnBrk="1" hangingPunct="1">
              <a:spcBef>
                <a:spcPct val="0"/>
              </a:spcBef>
            </a:pPr>
            <a:endParaRPr lang="en-US" dirty="0" smtClean="0">
              <a:solidFill>
                <a:srgbClr val="FF0000"/>
              </a:solidFill>
            </a:endParaRPr>
          </a:p>
        </p:txBody>
      </p:sp>
      <p:sp>
        <p:nvSpPr>
          <p:cNvPr id="220163" name="Slide Number Placeholder 3"/>
          <p:cNvSpPr>
            <a:spLocks noGrp="1"/>
          </p:cNvSpPr>
          <p:nvPr>
            <p:ph type="sldNum" sz="quarter" idx="5"/>
          </p:nvPr>
        </p:nvSpPr>
        <p:spPr>
          <a:noFill/>
        </p:spPr>
        <p:txBody>
          <a:bodyPr/>
          <a:lstStyle/>
          <a:p>
            <a:fld id="{CD439D9E-40DF-4DEC-9E3E-1716100241C1}" type="slidenum">
              <a:rPr lang="en-US" smtClean="0"/>
              <a:pPr/>
              <a:t>21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ln/>
        </p:spPr>
      </p:sp>
      <p:sp>
        <p:nvSpPr>
          <p:cNvPr id="26626" name="Rectangle 3"/>
          <p:cNvSpPr>
            <a:spLocks noGrp="1" noChangeArrowheads="1"/>
          </p:cNvSpPr>
          <p:nvPr>
            <p:ph type="body" idx="1"/>
          </p:nvPr>
        </p:nvSpPr>
        <p:spPr>
          <a:noFill/>
          <a:ln/>
        </p:spPr>
        <p:txBody>
          <a:bodyPr/>
          <a:lstStyle/>
          <a:p>
            <a:pPr>
              <a:lnSpc>
                <a:spcPct val="80000"/>
              </a:lnSpc>
            </a:pPr>
            <a:r>
              <a:rPr lang="en-US" sz="1000" dirty="0" smtClean="0">
                <a:latin typeface="Times" pitchFamily="18" charset="0"/>
              </a:rPr>
              <a:t>As you know, HCR is a little over a year old now, and one could say it is still struggling to stand up and start to walk.  Employers and their advisors have been working hard trying to get their arms around the portions of this massive law that deal with the employer-provided health care delivery system in the U.S.</a:t>
            </a:r>
          </a:p>
          <a:p>
            <a:pPr>
              <a:lnSpc>
                <a:spcPct val="80000"/>
              </a:lnSpc>
            </a:pPr>
            <a:endParaRPr lang="en-US" sz="1000" dirty="0" smtClean="0">
              <a:latin typeface="Times" pitchFamily="18" charset="0"/>
            </a:endParaRPr>
          </a:p>
          <a:p>
            <a:pPr>
              <a:lnSpc>
                <a:spcPct val="80000"/>
              </a:lnSpc>
            </a:pPr>
            <a:r>
              <a:rPr lang="en-US" sz="1000" dirty="0" smtClean="0">
                <a:latin typeface="Times" pitchFamily="18" charset="0"/>
              </a:rPr>
              <a:t>One way of gaining some perspective is to view the ACA as consisting of 4 key interrelated components – (1) a series of health insurance market reform changes that affect plan design and/or administration; (2) some individual responsibility provisions (namely, the individual mandate and the federal tax credits and subsidies to assist certain individuals to be able to afford to purchase coverage and satisfy the individual mandate); (3) various employer responsibility provisions; and (4) miscellaneous revenue raisers and transition programs.</a:t>
            </a:r>
          </a:p>
          <a:p>
            <a:pPr>
              <a:lnSpc>
                <a:spcPct val="80000"/>
              </a:lnSpc>
            </a:pPr>
            <a:endParaRPr lang="en-US" sz="1000" dirty="0" smtClean="0">
              <a:latin typeface="Times" pitchFamily="18" charset="0"/>
            </a:endParaRPr>
          </a:p>
          <a:p>
            <a:pPr>
              <a:lnSpc>
                <a:spcPct val="80000"/>
              </a:lnSpc>
            </a:pPr>
            <a:r>
              <a:rPr lang="en-US" sz="1000" dirty="0" smtClean="0">
                <a:latin typeface="Times" pitchFamily="18" charset="0"/>
              </a:rPr>
              <a:t>However, we believe most employers are trying to comprehend the law in a more chronological manner.  Thus, we like to use a nautical analogy.  Namely, that the ACA’s effective dates primarily roll in on two huge waves, one in 2010 and 2011, and another one in 2014.  In addition, both before, in between, and after these waves, there is turbulence with respect to various other less significant changes.</a:t>
            </a:r>
          </a:p>
          <a:p>
            <a:pPr>
              <a:lnSpc>
                <a:spcPct val="80000"/>
              </a:lnSpc>
            </a:pPr>
            <a:endParaRPr lang="en-US" sz="1000" dirty="0" smtClean="0">
              <a:latin typeface="Times" pitchFamily="18" charset="0"/>
            </a:endParaRPr>
          </a:p>
          <a:p>
            <a:pPr>
              <a:lnSpc>
                <a:spcPct val="80000"/>
              </a:lnSpc>
            </a:pPr>
            <a:r>
              <a:rPr lang="en-US" sz="1000" dirty="0" smtClean="0">
                <a:latin typeface="Times" pitchFamily="18" charset="0"/>
              </a:rPr>
              <a:t>Today, I will first discuss the status of the law in terms of the current judicial challenges, legislative actions, and regulatory actions.  Then, we will briefly hit some of the highlights of the first wave of mandates, and discuss some of the issues that we are seeing employer’s struggle with. Then, Liliana jump in and discuss the second wave of changes that are coming in 2014.  The 2014 changes will be a fundamental paradigm shift with respect to employer-provided health care in the U.S.   It will require employers to shift from acting reactively like they did with respect to the first wave, and start thinking more proactively and strategically.</a:t>
            </a:r>
          </a:p>
          <a:p>
            <a:pPr>
              <a:lnSpc>
                <a:spcPct val="80000"/>
              </a:lnSpc>
            </a:pPr>
            <a:endParaRPr lang="en-US" sz="1000" dirty="0" smtClean="0">
              <a:latin typeface="Times"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pPr>
              <a:lnSpc>
                <a:spcPct val="80000"/>
              </a:lnSpc>
            </a:pPr>
            <a:endParaRPr lang="en-US" sz="1000" dirty="0" smtClean="0">
              <a:latin typeface="Times"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Rot="1" noChangeAspect="1" noChangeArrowheads="1" noTextEdit="1"/>
          </p:cNvSpPr>
          <p:nvPr>
            <p:ph type="sldImg"/>
          </p:nvPr>
        </p:nvSpPr>
        <p:spPr>
          <a:ln/>
        </p:spPr>
      </p:sp>
      <p:sp>
        <p:nvSpPr>
          <p:cNvPr id="30722" name="Rectangle 3"/>
          <p:cNvSpPr>
            <a:spLocks noGrp="1" noChangeArrowheads="1"/>
          </p:cNvSpPr>
          <p:nvPr>
            <p:ph type="body" idx="1"/>
          </p:nvPr>
        </p:nvSpPr>
        <p:spPr>
          <a:noFill/>
          <a:ln/>
        </p:spPr>
        <p:txBody>
          <a:bodyPr/>
          <a:lstStyle/>
          <a:p>
            <a:pPr>
              <a:lnSpc>
                <a:spcPct val="80000"/>
              </a:lnSpc>
            </a:pPr>
            <a:endParaRPr lang="en-US" sz="1000" dirty="0" smtClean="0">
              <a:latin typeface="Times"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Rot="1" noChangeAspect="1" noChangeArrowheads="1" noTextEdit="1"/>
          </p:cNvSpPr>
          <p:nvPr>
            <p:ph type="sldImg"/>
          </p:nvPr>
        </p:nvSpPr>
        <p:spPr>
          <a:ln/>
        </p:spPr>
      </p:sp>
      <p:sp>
        <p:nvSpPr>
          <p:cNvPr id="32770" name="Rectangle 3"/>
          <p:cNvSpPr>
            <a:spLocks noGrp="1" noChangeArrowheads="1"/>
          </p:cNvSpPr>
          <p:nvPr>
            <p:ph type="body" idx="1"/>
          </p:nvPr>
        </p:nvSpPr>
        <p:spPr>
          <a:noFill/>
          <a:ln/>
        </p:spPr>
        <p:txBody>
          <a:bodyPr/>
          <a:lstStyle/>
          <a:p>
            <a:pPr>
              <a:lnSpc>
                <a:spcPct val="80000"/>
              </a:lnSpc>
            </a:pPr>
            <a:endParaRPr lang="en-US" sz="1000" dirty="0" smtClean="0">
              <a:latin typeface="Times"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pPr>
              <a:lnSpc>
                <a:spcPct val="90000"/>
              </a:lnSpc>
            </a:pPr>
            <a:endParaRPr lang="en-US" smtClean="0">
              <a:latin typeface="Times"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Rot="1" noChangeAspect="1" noChangeArrowheads="1" noTextEdit="1"/>
          </p:cNvSpPr>
          <p:nvPr>
            <p:ph type="sldImg"/>
          </p:nvPr>
        </p:nvSpPr>
        <p:spPr>
          <a:ln/>
        </p:spPr>
      </p:sp>
      <p:sp>
        <p:nvSpPr>
          <p:cNvPr id="40962" name="Rectangle 3"/>
          <p:cNvSpPr>
            <a:spLocks noGrp="1" noChangeArrowheads="1"/>
          </p:cNvSpPr>
          <p:nvPr>
            <p:ph type="body" idx="1"/>
          </p:nvPr>
        </p:nvSpPr>
        <p:spPr>
          <a:noFill/>
          <a:ln/>
        </p:spPr>
        <p:txBody>
          <a:bodyPr/>
          <a:lstStyle/>
          <a:p>
            <a:endParaRPr lang="en-US" smtClean="0">
              <a:latin typeface="Times"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mtClean="0">
              <a:latin typeface="Times"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Rot="1" noChangeAspect="1" noChangeArrowheads="1" noTextEdit="1"/>
          </p:cNvSpPr>
          <p:nvPr>
            <p:ph type="sldImg"/>
          </p:nvPr>
        </p:nvSpPr>
        <p:spPr>
          <a:ln/>
        </p:spPr>
      </p:sp>
      <p:sp>
        <p:nvSpPr>
          <p:cNvPr id="43010" name="Rectangle 3"/>
          <p:cNvSpPr>
            <a:spLocks noGrp="1" noChangeArrowheads="1"/>
          </p:cNvSpPr>
          <p:nvPr>
            <p:ph type="body" idx="1"/>
          </p:nvPr>
        </p:nvSpPr>
        <p:spPr>
          <a:noFill/>
          <a:ln/>
        </p:spPr>
        <p:txBody>
          <a:bodyPr/>
          <a:lstStyle/>
          <a:p>
            <a:endParaRPr lang="en-US" smtClean="0">
              <a:latin typeface="Times"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027" name="Picture 3" descr="logo-and-stagecoach-lockup-ppt"/>
          <p:cNvPicPr>
            <a:picLocks noChangeAspect="1" noChangeArrowheads="1"/>
          </p:cNvPicPr>
          <p:nvPr userDrawn="1"/>
        </p:nvPicPr>
        <p:blipFill>
          <a:blip r:embed="rId2" cstate="print"/>
          <a:srcRect/>
          <a:stretch>
            <a:fillRect/>
          </a:stretch>
        </p:blipFill>
        <p:spPr bwMode="auto">
          <a:xfrm>
            <a:off x="5334000" y="369062"/>
            <a:ext cx="3670300" cy="6327775"/>
          </a:xfrm>
          <a:prstGeom prst="rect">
            <a:avLst/>
          </a:prstGeom>
          <a:noFill/>
        </p:spPr>
      </p:pic>
      <p:sp>
        <p:nvSpPr>
          <p:cNvPr id="2" name="Title 1"/>
          <p:cNvSpPr>
            <a:spLocks noGrp="1"/>
          </p:cNvSpPr>
          <p:nvPr>
            <p:ph type="ctrTitle"/>
          </p:nvPr>
        </p:nvSpPr>
        <p:spPr>
          <a:xfrm>
            <a:off x="457200" y="1828800"/>
            <a:ext cx="7772400" cy="1470025"/>
          </a:xfr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lnSpc>
                <a:spcPct val="105000"/>
              </a:lnSpc>
              <a:spcBef>
                <a:spcPct val="0"/>
              </a:spcBef>
              <a:spcAft>
                <a:spcPct val="0"/>
              </a:spcAft>
              <a:defRPr lang="en-US" sz="5000" dirty="0">
                <a:solidFill>
                  <a:schemeClr val="tx2"/>
                </a:solidFill>
                <a:latin typeface="+mj-lt"/>
                <a:ea typeface="+mj-ea"/>
                <a:cs typeface="+mj-cs"/>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457200" y="3657600"/>
            <a:ext cx="6400800" cy="914400"/>
          </a:xfrm>
          <a:noFill/>
          <a:ln w="9525">
            <a:noFill/>
            <a:miter lim="800000"/>
            <a:headEnd/>
            <a:tailEnd/>
          </a:ln>
          <a:effectLst/>
        </p:spPr>
        <p:txBody>
          <a:bodyPr vert="horz" wrap="square" lIns="91440" tIns="0" rIns="91440" bIns="45720" numCol="1" anchor="t" anchorCtr="0" compatLnSpc="1">
            <a:prstTxWarp prst="textNoShape">
              <a:avLst/>
            </a:prstTxWarp>
            <a:normAutofit/>
          </a:bodyPr>
          <a:lstStyle>
            <a:lvl1pPr marL="0" indent="0" algn="l" rtl="0" eaLnBrk="1" fontAlgn="base" hangingPunct="1">
              <a:lnSpc>
                <a:spcPct val="120000"/>
              </a:lnSpc>
              <a:spcBef>
                <a:spcPct val="20000"/>
              </a:spcBef>
              <a:spcAft>
                <a:spcPct val="0"/>
              </a:spcAft>
              <a:buFont typeface="Wingdings" pitchFamily="2" charset="2"/>
              <a:buNone/>
              <a:defRPr lang="en-US" sz="1800" b="1" baseline="0" dirty="0">
                <a:solidFill>
                  <a:srgbClr val="000000"/>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Presenter Name</a:t>
            </a:r>
            <a:br>
              <a:rPr lang="en-US" dirty="0" smtClean="0"/>
            </a:br>
            <a:endParaRPr lang="en-US" dirty="0"/>
          </a:p>
        </p:txBody>
      </p:sp>
      <p:sp>
        <p:nvSpPr>
          <p:cNvPr id="6" name="Slide Number Placeholder 5"/>
          <p:cNvSpPr>
            <a:spLocks noGrp="1"/>
          </p:cNvSpPr>
          <p:nvPr>
            <p:ph type="sldNum" sz="quarter" idx="12"/>
          </p:nvPr>
        </p:nvSpPr>
        <p:spPr>
          <a:xfrm>
            <a:off x="7010400" y="6629400"/>
            <a:ext cx="2133600" cy="228600"/>
          </a:xfrm>
        </p:spPr>
        <p:txBody>
          <a:bodyPr/>
          <a:lstStyle/>
          <a:p>
            <a:fld id="{0E49032C-FC1D-455E-94CE-D351C1237721}" type="slidenum">
              <a:rPr lang="en-US" smtClean="0"/>
              <a:pPr/>
              <a:t>‹#›</a:t>
            </a:fld>
            <a:endParaRPr lang="en-US"/>
          </a:p>
        </p:txBody>
      </p:sp>
      <p:pic>
        <p:nvPicPr>
          <p:cNvPr id="14" name="Picture 13" descr="WFIS-black.jpg"/>
          <p:cNvPicPr>
            <a:picLocks noChangeAspect="1"/>
          </p:cNvPicPr>
          <p:nvPr userDrawn="1"/>
        </p:nvPicPr>
        <p:blipFill>
          <a:blip r:embed="rId3" cstate="print"/>
          <a:stretch>
            <a:fillRect/>
          </a:stretch>
        </p:blipFill>
        <p:spPr>
          <a:xfrm>
            <a:off x="533400" y="6160008"/>
            <a:ext cx="2965704" cy="31699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429328"/>
            <a:ext cx="8229600" cy="5047672"/>
          </a:xfrm>
        </p:spPr>
        <p:txBody>
          <a:bodyPr/>
          <a:lstStyle>
            <a:lvl1pPr>
              <a:spcBef>
                <a:spcPts val="800"/>
              </a:spcBef>
              <a:defRPr/>
            </a:lvl1pPr>
            <a:lvl2pPr>
              <a:spcBef>
                <a:spcPts val="800"/>
              </a:spcBef>
              <a:defRPr/>
            </a:lvl2pPr>
            <a:lvl3pPr>
              <a:spcBef>
                <a:spcPts val="800"/>
              </a:spcBef>
              <a:defRPr/>
            </a:lvl3pPr>
            <a:lvl4pPr>
              <a:spcBef>
                <a:spcPts val="800"/>
              </a:spcBef>
              <a:defRPr/>
            </a:lvl4pPr>
            <a:lvl5pPr>
              <a:spcBef>
                <a:spcPts val="8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AF3578-AC39-4F07-8AAD-3ADBFB5F6E9B}" type="datetime1">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9032C-FC1D-455E-94CE-D351C12377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2286000"/>
            <a:ext cx="8229600" cy="3840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086018-6549-4581-B9F8-A684D7A7D671}" type="datetime1">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9032C-FC1D-455E-94CE-D351C12377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533400" y="3200401"/>
            <a:ext cx="7772400" cy="533400"/>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sub-headline</a:t>
            </a:r>
          </a:p>
        </p:txBody>
      </p:sp>
      <p:sp>
        <p:nvSpPr>
          <p:cNvPr id="4" name="Date Placeholder 3"/>
          <p:cNvSpPr>
            <a:spLocks noGrp="1"/>
          </p:cNvSpPr>
          <p:nvPr>
            <p:ph type="dt" sz="half" idx="10"/>
          </p:nvPr>
        </p:nvSpPr>
        <p:spPr/>
        <p:txBody>
          <a:bodyPr/>
          <a:lstStyle/>
          <a:p>
            <a:fld id="{63EF3889-71DB-4C03-8E70-8076E3FB31A6}" type="datetime1">
              <a:rPr lang="en-US" smtClean="0"/>
              <a:pPr/>
              <a:t>9/12/2011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49032C-FC1D-455E-94CE-D351C1237721}" type="slidenum">
              <a:rPr lang="en-US" smtClean="0"/>
              <a:pPr/>
              <a:t>‹#›</a:t>
            </a:fld>
            <a:endParaRPr lang="en-US"/>
          </a:p>
        </p:txBody>
      </p:sp>
      <p:sp>
        <p:nvSpPr>
          <p:cNvPr id="7" name="Title 6"/>
          <p:cNvSpPr>
            <a:spLocks noGrp="1"/>
          </p:cNvSpPr>
          <p:nvPr>
            <p:ph type="title"/>
          </p:nvPr>
        </p:nvSpPr>
        <p:spPr>
          <a:xfrm>
            <a:off x="457200" y="2304288"/>
            <a:ext cx="8343900" cy="1143000"/>
          </a:xfrm>
        </p:spPr>
        <p:txBody>
          <a:bodyPr/>
          <a:lstStyle>
            <a:lvl1pPr>
              <a:defRPr sz="5000"/>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EC82AA-75AB-486C-A8EF-6336EA54DD19}" type="datetime1">
              <a:rPr lang="en-US" smtClean="0"/>
              <a:pPr/>
              <a:t>9/12/2011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49032C-FC1D-455E-94CE-D351C12377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DFFF87-B70D-4B92-8E3B-D26D622C8B68}" type="datetime1">
              <a:rPr lang="en-US" smtClean="0"/>
              <a:pPr/>
              <a:t>9/12/2011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49032C-FC1D-455E-94CE-D351C12377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B6EF9C-5F79-4C49-A4F5-A87F0A0C5362}" type="datetime1">
              <a:rPr lang="en-US" smtClean="0"/>
              <a:pPr/>
              <a:t>9/12/2011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49032C-FC1D-455E-94CE-D351C12377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71514-CAB8-489A-BB25-FF3E6FE96035}" type="datetime1">
              <a:rPr lang="en-US" smtClean="0"/>
              <a:pPr/>
              <a:t>9/12/2011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49032C-FC1D-455E-94CE-D351C12377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Pag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8788" y="1422399"/>
            <a:ext cx="8537294" cy="5072529"/>
          </a:xfrm>
        </p:spPr>
        <p:txBody>
          <a:bodyPr vert="horz" lIns="91440" tIns="45720" rIns="91440" bIns="45720" rtlCol="0">
            <a:normAutofit/>
          </a:bodyPr>
          <a:lstStyle>
            <a:lvl1pPr marL="342900" indent="-166688" algn="l" defTabSz="914400" rtl="0" eaLnBrk="1" latinLnBrk="0" hangingPunct="1">
              <a:spcBef>
                <a:spcPct val="20000"/>
              </a:spcBef>
              <a:buFont typeface="Wingdings" pitchFamily="2" charset="2"/>
              <a:buNone/>
              <a:defRPr lang="en-US" sz="2800" kern="1200" dirty="0" smtClean="0">
                <a:solidFill>
                  <a:schemeClr val="bg1"/>
                </a:solidFill>
                <a:latin typeface="Verdana" pitchFamily="34" charset="0"/>
                <a:ea typeface="+mn-ea"/>
                <a:cs typeface="+mn-cs"/>
              </a:defRPr>
            </a:lvl1pPr>
          </a:lstStyle>
          <a:p>
            <a:r>
              <a:rPr lang="en-US" dirty="0" smtClean="0"/>
              <a:t>“Quote”</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Date Placeholder 2"/>
          <p:cNvSpPr>
            <a:spLocks noGrp="1"/>
          </p:cNvSpPr>
          <p:nvPr>
            <p:ph type="dt" sz="half" idx="10"/>
          </p:nvPr>
        </p:nvSpPr>
        <p:spPr/>
        <p:txBody>
          <a:bodyPr/>
          <a:lstStyle/>
          <a:p>
            <a:fld id="{EE506D78-1B3A-45AA-9492-726616A4B534}" type="datetime1">
              <a:rPr lang="en-US" smtClean="0"/>
              <a:pPr/>
              <a:t>9/12/2011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49032C-FC1D-455E-94CE-D351C1237721}" type="slidenum">
              <a:rPr lang="en-US" smtClean="0"/>
              <a:pPr/>
              <a:t>‹#›</a:t>
            </a:fld>
            <a:endParaRPr lang="en-US"/>
          </a:p>
        </p:txBody>
      </p:sp>
      <p:sp>
        <p:nvSpPr>
          <p:cNvPr id="9" name="Text Placeholder 8"/>
          <p:cNvSpPr>
            <a:spLocks noGrp="1"/>
          </p:cNvSpPr>
          <p:nvPr>
            <p:ph type="body" sz="quarter" idx="13" hasCustomPrompt="1"/>
          </p:nvPr>
        </p:nvSpPr>
        <p:spPr>
          <a:xfrm>
            <a:off x="4948238" y="3495675"/>
            <a:ext cx="3470275" cy="403225"/>
          </a:xfrm>
        </p:spPr>
        <p:txBody>
          <a:bodyPr>
            <a:normAutofit/>
          </a:bodyPr>
          <a:lstStyle>
            <a:lvl1pPr marL="0" indent="0" algn="r">
              <a:buNone/>
              <a:defRPr sz="1800" i="1">
                <a:solidFill>
                  <a:schemeClr val="bg1"/>
                </a:solidFill>
              </a:defRPr>
            </a:lvl1pPr>
          </a:lstStyle>
          <a:p>
            <a:pPr lvl="0"/>
            <a:r>
              <a:rPr lang="en-US" dirty="0" smtClean="0"/>
              <a:t>— Source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629400"/>
            <a:ext cx="2133600" cy="228600"/>
          </a:xfrm>
          <a:prstGeom prst="rect">
            <a:avLst/>
          </a:prstGeom>
        </p:spPr>
        <p:txBody>
          <a:bodyPr vert="horz" lIns="91440" tIns="45720" rIns="91440" bIns="45720" rtlCol="0" anchor="ctr"/>
          <a:lstStyle>
            <a:lvl1pPr algn="l">
              <a:defRPr sz="1200">
                <a:solidFill>
                  <a:schemeClr val="tx1">
                    <a:tint val="75000"/>
                  </a:schemeClr>
                </a:solidFill>
              </a:defRPr>
            </a:lvl1pPr>
          </a:lstStyle>
          <a:p>
            <a:fld id="{D294CED0-6ACD-46D4-BD88-A54BEE6E56A3}" type="datetime1">
              <a:rPr lang="en-US" smtClean="0"/>
              <a:pPr/>
              <a:t>9/12/2011</a:t>
            </a:fld>
            <a:endParaRPr lang="en-US"/>
          </a:p>
        </p:txBody>
      </p:sp>
      <p:sp>
        <p:nvSpPr>
          <p:cNvPr id="5" name="Footer Placeholder 4"/>
          <p:cNvSpPr>
            <a:spLocks noGrp="1"/>
          </p:cNvSpPr>
          <p:nvPr>
            <p:ph type="ftr" sz="quarter" idx="3"/>
          </p:nvPr>
        </p:nvSpPr>
        <p:spPr>
          <a:xfrm>
            <a:off x="3124200" y="6629400"/>
            <a:ext cx="2895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34200" y="6553200"/>
            <a:ext cx="2133600" cy="228600"/>
          </a:xfrm>
          <a:prstGeom prst="rect">
            <a:avLst/>
          </a:prstGeom>
        </p:spPr>
        <p:txBody>
          <a:bodyPr vert="horz" lIns="91440" tIns="45720" rIns="91440" bIns="45720" rtlCol="0" anchor="ctr"/>
          <a:lstStyle>
            <a:lvl1pPr algn="r">
              <a:defRPr sz="1200">
                <a:solidFill>
                  <a:schemeClr val="tx1">
                    <a:tint val="75000"/>
                  </a:schemeClr>
                </a:solidFill>
              </a:defRPr>
            </a:lvl1pPr>
          </a:lstStyle>
          <a:p>
            <a:fld id="{0E49032C-FC1D-455E-94CE-D351C1237721}" type="slidenum">
              <a:rPr lang="en-US" smtClean="0"/>
              <a:pPr/>
              <a:t>‹#›</a:t>
            </a:fld>
            <a:endParaRPr lang="en-US"/>
          </a:p>
        </p:txBody>
      </p:sp>
      <p:pic>
        <p:nvPicPr>
          <p:cNvPr id="7" name="Picture 6" descr="WFIS-black.jpg"/>
          <p:cNvPicPr>
            <a:picLocks noChangeAspect="1"/>
          </p:cNvPicPr>
          <p:nvPr userDrawn="1"/>
        </p:nvPicPr>
        <p:blipFill>
          <a:blip r:embed="rId11" cstate="print"/>
          <a:stretch>
            <a:fillRect/>
          </a:stretch>
        </p:blipFill>
        <p:spPr>
          <a:xfrm>
            <a:off x="457200" y="6429829"/>
            <a:ext cx="1981200" cy="211762"/>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75" r:id="rId4"/>
    <p:sldLayoutId id="2147483676" r:id="rId5"/>
    <p:sldLayoutId id="2147483677" r:id="rId6"/>
    <p:sldLayoutId id="2147483678" r:id="rId7"/>
    <p:sldLayoutId id="2147483679" r:id="rId8"/>
    <p:sldLayoutId id="2147483685" r:id="rId9"/>
  </p:sldLayoutIdLst>
  <p:hf hdr="0" ftr="0" dt="0"/>
  <p:txStyles>
    <p:titleStyle>
      <a:lvl1pPr algn="l" defTabSz="914400" rtl="0" eaLnBrk="1" fontAlgn="base" latinLnBrk="0" hangingPunct="1">
        <a:lnSpc>
          <a:spcPct val="105000"/>
        </a:lnSpc>
        <a:spcBef>
          <a:spcPct val="0"/>
        </a:spcBef>
        <a:spcAft>
          <a:spcPct val="0"/>
        </a:spcAft>
        <a:buNone/>
        <a:defRPr lang="en-US" sz="3200" kern="1200" dirty="0">
          <a:solidFill>
            <a:schemeClr val="tx2"/>
          </a:solidFill>
          <a:latin typeface="+mj-lt"/>
          <a:ea typeface="+mj-ea"/>
          <a:cs typeface="+mj-cs"/>
        </a:defRPr>
      </a:lvl1pPr>
    </p:titleStyle>
    <p:bodyStyle>
      <a:lvl1pPr marL="342900" indent="-342900" algn="l" defTabSz="914400" rtl="0" eaLnBrk="1" latinLnBrk="0" hangingPunct="1">
        <a:spcBef>
          <a:spcPts val="1200"/>
        </a:spcBef>
        <a:buFont typeface="Wingdings" pitchFamily="2" charset="2"/>
        <a:buChar char="§"/>
        <a:defRPr sz="2400" kern="1200">
          <a:solidFill>
            <a:schemeClr val="tx1"/>
          </a:solidFill>
          <a:latin typeface="Verdana" pitchFamily="34" charset="0"/>
          <a:ea typeface="+mn-ea"/>
          <a:cs typeface="+mn-cs"/>
        </a:defRPr>
      </a:lvl1pPr>
      <a:lvl2pPr marL="742950" indent="-285750" algn="l" defTabSz="914400" rtl="0" eaLnBrk="1" latinLnBrk="0" hangingPunct="1">
        <a:spcBef>
          <a:spcPts val="1200"/>
        </a:spcBef>
        <a:buFont typeface="Verdana" pitchFamily="34" charset="0"/>
        <a:buChar char="–"/>
        <a:defRPr sz="2000" kern="1200">
          <a:solidFill>
            <a:schemeClr val="tx1"/>
          </a:solidFill>
          <a:latin typeface="Verdana" pitchFamily="34" charset="0"/>
          <a:ea typeface="+mn-ea"/>
          <a:cs typeface="+mn-cs"/>
        </a:defRPr>
      </a:lvl2pPr>
      <a:lvl3pPr marL="1143000" indent="-228600" algn="l" defTabSz="914400" rtl="0" eaLnBrk="1" latinLnBrk="0" hangingPunct="1">
        <a:spcBef>
          <a:spcPts val="1200"/>
        </a:spcBef>
        <a:buFont typeface="Arial" pitchFamily="34" charset="0"/>
        <a:buChar char="•"/>
        <a:defRPr sz="1800" kern="1200">
          <a:solidFill>
            <a:schemeClr val="tx1"/>
          </a:solidFill>
          <a:latin typeface="Verdana" pitchFamily="34" charset="0"/>
          <a:ea typeface="+mn-ea"/>
          <a:cs typeface="+mn-cs"/>
        </a:defRPr>
      </a:lvl3pPr>
      <a:lvl4pPr marL="1600200" indent="-228600" algn="l" defTabSz="914400" rtl="0" eaLnBrk="1" latinLnBrk="0" hangingPunct="1">
        <a:spcBef>
          <a:spcPts val="1200"/>
        </a:spcBef>
        <a:buFont typeface="Wingdings" pitchFamily="2" charset="2"/>
        <a:buChar char="§"/>
        <a:defRPr sz="1600" kern="1200">
          <a:solidFill>
            <a:schemeClr val="tx1"/>
          </a:solidFill>
          <a:latin typeface="Verdana" pitchFamily="34" charset="0"/>
          <a:ea typeface="+mn-ea"/>
          <a:cs typeface="+mn-cs"/>
        </a:defRPr>
      </a:lvl4pPr>
      <a:lvl5pPr marL="2057400" indent="-228600" algn="l" defTabSz="914400" rtl="0" eaLnBrk="1" latinLnBrk="0" hangingPunct="1">
        <a:spcBef>
          <a:spcPts val="1200"/>
        </a:spcBef>
        <a:buFont typeface="Wingdings" pitchFamily="2" charset="2"/>
        <a:buChar char="§"/>
        <a:defRPr sz="16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1"/>
          <p:cNvSpPr>
            <a:spLocks noGrp="1" noChangeArrowheads="1"/>
          </p:cNvSpPr>
          <p:nvPr>
            <p:ph type="ctrTitle"/>
          </p:nvPr>
        </p:nvSpPr>
        <p:spPr>
          <a:xfrm>
            <a:off x="381000" y="1143000"/>
            <a:ext cx="8129587" cy="1470025"/>
          </a:xfrm>
        </p:spPr>
        <p:txBody>
          <a:bodyPr/>
          <a:lstStyle/>
          <a:p>
            <a:pPr eaLnBrk="1" hangingPunct="1"/>
            <a:r>
              <a:rPr lang="en-US" sz="4800" b="1" dirty="0" smtClean="0">
                <a:solidFill>
                  <a:srgbClr val="D4002F"/>
                </a:solidFill>
              </a:rPr>
              <a:t>Health care reform</a:t>
            </a:r>
            <a:r>
              <a:rPr lang="en-US" sz="4800" dirty="0" smtClean="0">
                <a:solidFill>
                  <a:srgbClr val="D4002F"/>
                </a:solidFill>
              </a:rPr>
              <a:t>:</a:t>
            </a:r>
            <a:r>
              <a:rPr lang="en-US" sz="4000" dirty="0" smtClean="0">
                <a:solidFill>
                  <a:srgbClr val="D4002F"/>
                </a:solidFill>
              </a:rPr>
              <a:t/>
            </a:r>
            <a:br>
              <a:rPr lang="en-US" sz="4000" dirty="0" smtClean="0">
                <a:solidFill>
                  <a:srgbClr val="D4002F"/>
                </a:solidFill>
              </a:rPr>
            </a:br>
            <a:r>
              <a:rPr lang="en-US" sz="4000" dirty="0" smtClean="0">
                <a:solidFill>
                  <a:srgbClr val="D4002F"/>
                </a:solidFill>
              </a:rPr>
              <a:t>Looking ahead to 2014</a:t>
            </a:r>
            <a:endParaRPr lang="en-US" sz="3200" dirty="0" smtClean="0">
              <a:solidFill>
                <a:srgbClr val="D4002F"/>
              </a:solidFill>
            </a:endParaRPr>
          </a:p>
        </p:txBody>
      </p:sp>
      <p:sp>
        <p:nvSpPr>
          <p:cNvPr id="19459" name="Rectangle 18"/>
          <p:cNvSpPr>
            <a:spLocks noGrp="1" noChangeArrowheads="1"/>
          </p:cNvSpPr>
          <p:nvPr>
            <p:ph type="subTitle" idx="1"/>
          </p:nvPr>
        </p:nvSpPr>
        <p:spPr>
          <a:xfrm>
            <a:off x="457200" y="2971800"/>
            <a:ext cx="6400800" cy="1960562"/>
          </a:xfrm>
        </p:spPr>
        <p:txBody>
          <a:bodyPr>
            <a:normAutofit/>
          </a:bodyPr>
          <a:lstStyle/>
          <a:p>
            <a:pPr eaLnBrk="1" hangingPunct="1">
              <a:spcBef>
                <a:spcPct val="0"/>
              </a:spcBef>
            </a:pPr>
            <a:r>
              <a:rPr lang="en-US" sz="2000" b="0" dirty="0" smtClean="0"/>
              <a:t>Presented by:</a:t>
            </a:r>
            <a:br>
              <a:rPr lang="en-US" sz="2000" b="0" dirty="0" smtClean="0"/>
            </a:br>
            <a:endParaRPr lang="en-US" sz="2000" b="0" dirty="0" smtClean="0"/>
          </a:p>
          <a:p>
            <a:pPr eaLnBrk="1" hangingPunct="1">
              <a:spcBef>
                <a:spcPct val="0"/>
              </a:spcBef>
            </a:pPr>
            <a:r>
              <a:rPr lang="en-US" sz="2000" b="0" dirty="0" smtClean="0"/>
              <a:t>Joella Mullin</a:t>
            </a:r>
            <a:endParaRPr lang="en-US" sz="2000" b="0" dirty="0" smtClean="0"/>
          </a:p>
          <a:p>
            <a:pPr eaLnBrk="1" hangingPunct="1">
              <a:spcBef>
                <a:spcPct val="0"/>
              </a:spcBef>
            </a:pPr>
            <a:r>
              <a:rPr lang="en-US" sz="2000" b="0" dirty="0" smtClean="0"/>
              <a:t>Managing Director, Carolinas</a:t>
            </a:r>
            <a:endParaRPr lang="en-US" sz="2000" b="0" dirty="0" smtClean="0"/>
          </a:p>
          <a:p>
            <a:pPr eaLnBrk="1" hangingPunct="1">
              <a:spcBef>
                <a:spcPct val="0"/>
              </a:spcBef>
            </a:pPr>
            <a:r>
              <a:rPr lang="en-US" sz="2000" b="0" dirty="0" smtClean="0"/>
              <a:t>Wells Fargo Insurance Services USA, Inc.</a:t>
            </a:r>
          </a:p>
        </p:txBody>
      </p:sp>
      <p:sp>
        <p:nvSpPr>
          <p:cNvPr id="19460" name="Text Box 13"/>
          <p:cNvSpPr txBox="1">
            <a:spLocks noChangeArrowheads="1"/>
          </p:cNvSpPr>
          <p:nvPr/>
        </p:nvSpPr>
        <p:spPr bwMode="auto">
          <a:xfrm>
            <a:off x="0" y="6480175"/>
            <a:ext cx="5956300" cy="214313"/>
          </a:xfrm>
          <a:prstGeom prst="rect">
            <a:avLst/>
          </a:prstGeom>
          <a:noFill/>
          <a:ln w="9525">
            <a:noFill/>
            <a:miter lim="800000"/>
            <a:headEnd/>
            <a:tailEnd/>
          </a:ln>
        </p:spPr>
        <p:txBody>
          <a:bodyPr>
            <a:spAutoFit/>
          </a:bodyPr>
          <a:lstStyle/>
          <a:p>
            <a:pPr eaLnBrk="0" hangingPunct="0">
              <a:spcBef>
                <a:spcPct val="50000"/>
              </a:spcBef>
            </a:pPr>
            <a:r>
              <a:rPr lang="en-US" sz="800" b="1">
                <a:solidFill>
                  <a:schemeClr val="bg1"/>
                </a:solidFill>
              </a:rPr>
              <a:t> </a:t>
            </a:r>
          </a:p>
        </p:txBody>
      </p:sp>
      <p:sp>
        <p:nvSpPr>
          <p:cNvPr id="19461" name="Text Box 19"/>
          <p:cNvSpPr txBox="1">
            <a:spLocks noChangeArrowheads="1"/>
          </p:cNvSpPr>
          <p:nvPr/>
        </p:nvSpPr>
        <p:spPr bwMode="auto">
          <a:xfrm>
            <a:off x="457200" y="5181600"/>
            <a:ext cx="2346325" cy="338554"/>
          </a:xfrm>
          <a:prstGeom prst="rect">
            <a:avLst/>
          </a:prstGeom>
          <a:noFill/>
          <a:ln w="9525">
            <a:noFill/>
            <a:miter lim="800000"/>
            <a:headEnd/>
            <a:tailEnd/>
          </a:ln>
        </p:spPr>
        <p:txBody>
          <a:bodyPr>
            <a:spAutoFit/>
          </a:bodyPr>
          <a:lstStyle/>
          <a:p>
            <a:pPr defTabSz="966788">
              <a:spcBef>
                <a:spcPct val="50000"/>
              </a:spcBef>
            </a:pPr>
            <a:r>
              <a:rPr lang="en-US" sz="1600" dirty="0" smtClean="0">
                <a:solidFill>
                  <a:schemeClr val="tx2"/>
                </a:solidFill>
                <a:latin typeface="Verdana" pitchFamily="34" charset="0"/>
              </a:rPr>
              <a:t>September 13, </a:t>
            </a:r>
            <a:r>
              <a:rPr lang="en-US" sz="1600" dirty="0">
                <a:solidFill>
                  <a:schemeClr val="tx2"/>
                </a:solidFill>
                <a:latin typeface="Verdana" pitchFamily="34" charset="0"/>
              </a:rPr>
              <a:t>2011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idx="4294967295"/>
          </p:nvPr>
        </p:nvSpPr>
        <p:spPr>
          <a:xfrm>
            <a:off x="406400" y="550863"/>
            <a:ext cx="8255000" cy="785812"/>
          </a:xfrm>
        </p:spPr>
        <p:txBody>
          <a:bodyPr/>
          <a:lstStyle/>
          <a:p>
            <a:r>
              <a:rPr lang="en-US" sz="3200" dirty="0" smtClean="0"/>
              <a:t>New Form W-2 reporting obligations</a:t>
            </a:r>
          </a:p>
        </p:txBody>
      </p:sp>
      <p:sp>
        <p:nvSpPr>
          <p:cNvPr id="39938" name="Rectangle 3"/>
          <p:cNvSpPr>
            <a:spLocks noGrp="1" noChangeArrowheads="1"/>
          </p:cNvSpPr>
          <p:nvPr>
            <p:ph type="body" idx="4294967295"/>
          </p:nvPr>
        </p:nvSpPr>
        <p:spPr>
          <a:xfrm>
            <a:off x="427038" y="1360488"/>
            <a:ext cx="8255000" cy="4887912"/>
          </a:xfrm>
        </p:spPr>
        <p:txBody>
          <a:bodyPr>
            <a:normAutofit fontScale="92500" lnSpcReduction="20000"/>
          </a:bodyPr>
          <a:lstStyle/>
          <a:p>
            <a:pPr>
              <a:buClr>
                <a:schemeClr val="tx2"/>
              </a:buClr>
            </a:pPr>
            <a:r>
              <a:rPr lang="en-US" sz="2100" b="1" dirty="0" smtClean="0"/>
              <a:t>Interim final guidance issued in IRS Notice 2011-28</a:t>
            </a:r>
          </a:p>
          <a:p>
            <a:pPr lvl="1">
              <a:buClr>
                <a:schemeClr val="tx2"/>
              </a:buClr>
            </a:pPr>
            <a:r>
              <a:rPr lang="en-US" sz="1600" dirty="0" smtClean="0"/>
              <a:t>Effective for 2012 calendar year (voluntary reporting for 2011)</a:t>
            </a:r>
          </a:p>
          <a:p>
            <a:pPr lvl="1">
              <a:buClr>
                <a:schemeClr val="tx2"/>
              </a:buClr>
            </a:pPr>
            <a:r>
              <a:rPr lang="en-US" sz="1600" dirty="0" smtClean="0"/>
              <a:t>Applies to all employers, except for “small “employers (issued &lt; 250 Forms W-2 for preceding year) and Native American tribal governments</a:t>
            </a:r>
          </a:p>
          <a:p>
            <a:pPr>
              <a:buClr>
                <a:schemeClr val="tx2"/>
              </a:buClr>
            </a:pPr>
            <a:r>
              <a:rPr lang="en-US" sz="2100" b="1" dirty="0" smtClean="0"/>
              <a:t>Employer must report value following coverage</a:t>
            </a:r>
          </a:p>
          <a:p>
            <a:pPr marL="742950" lvl="1" indent="-285750">
              <a:buClr>
                <a:schemeClr val="tx2"/>
              </a:buClr>
            </a:pPr>
            <a:r>
              <a:rPr lang="en-US" sz="1600" dirty="0" smtClean="0"/>
              <a:t>Major medical benefits (insured or self-insured)</a:t>
            </a:r>
          </a:p>
          <a:p>
            <a:pPr marL="742950" lvl="1" indent="-285750">
              <a:buClr>
                <a:schemeClr val="tx2"/>
              </a:buClr>
            </a:pPr>
            <a:r>
              <a:rPr lang="en-US" sz="1600" dirty="0" smtClean="0"/>
              <a:t>Dental or vision benefits (insured or self-insured), if integrated with major medical benefits</a:t>
            </a:r>
          </a:p>
          <a:p>
            <a:pPr marL="742950" lvl="1" indent="-285750">
              <a:buClr>
                <a:schemeClr val="tx2"/>
              </a:buClr>
            </a:pPr>
            <a:r>
              <a:rPr lang="en-US" sz="1600" dirty="0" smtClean="0"/>
              <a:t>Employer-paid fixed-dollar indemnity (hospital or critical illness) or disease-specific benefits</a:t>
            </a:r>
          </a:p>
          <a:p>
            <a:pPr marL="742950" lvl="1" indent="-285750">
              <a:buClr>
                <a:schemeClr val="tx2"/>
              </a:buClr>
            </a:pPr>
            <a:r>
              <a:rPr lang="en-US" sz="1600" dirty="0" smtClean="0"/>
              <a:t>Medicare and TRICARE supplements and other similar supplemental coverage benefits</a:t>
            </a:r>
          </a:p>
          <a:p>
            <a:pPr marL="742950" lvl="1" indent="-285750">
              <a:buClr>
                <a:schemeClr val="tx2"/>
              </a:buClr>
            </a:pPr>
            <a:r>
              <a:rPr lang="en-US" sz="1600" dirty="0" smtClean="0"/>
              <a:t>On-site medical clinic benefits</a:t>
            </a:r>
          </a:p>
          <a:p>
            <a:pPr marL="742950" lvl="1" indent="-285750">
              <a:buClr>
                <a:schemeClr val="tx2"/>
              </a:buClr>
            </a:pPr>
            <a:r>
              <a:rPr lang="en-US" sz="1600" dirty="0" smtClean="0"/>
              <a:t>Certain health FSA plans</a:t>
            </a:r>
          </a:p>
          <a:p>
            <a:pPr>
              <a:buClr>
                <a:schemeClr val="tx2"/>
              </a:buClr>
            </a:pPr>
            <a:r>
              <a:rPr lang="en-US" sz="2100" b="1" dirty="0" smtClean="0"/>
              <a:t>Excluded coverage: </a:t>
            </a:r>
            <a:r>
              <a:rPr lang="en-US" sz="1600" dirty="0" smtClean="0"/>
              <a:t>retiree plans, stand-alone dental or vision plans, HRAs, HSAs, long term care, liability or accident only plans, most health FSAs </a:t>
            </a:r>
          </a:p>
        </p:txBody>
      </p:sp>
      <p:sp>
        <p:nvSpPr>
          <p:cNvPr id="5" name="Slide Number Placeholder 4"/>
          <p:cNvSpPr>
            <a:spLocks noGrp="1"/>
          </p:cNvSpPr>
          <p:nvPr>
            <p:ph type="sldNum" sz="quarter" idx="12"/>
          </p:nvPr>
        </p:nvSpPr>
        <p:spPr/>
        <p:txBody>
          <a:bodyPr/>
          <a:lstStyle/>
          <a:p>
            <a:fld id="{0E49032C-FC1D-455E-94CE-D351C1237721}" type="slidenum">
              <a:rPr lang="en-US" smtClean="0"/>
              <a:pPr/>
              <a:t>9</a:t>
            </a:fld>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a:xfrm>
            <a:off x="406400" y="550863"/>
            <a:ext cx="8255000" cy="785812"/>
          </a:xfrm>
        </p:spPr>
        <p:txBody>
          <a:bodyPr/>
          <a:lstStyle/>
          <a:p>
            <a:r>
              <a:rPr lang="en-US" sz="3200" dirty="0" smtClean="0"/>
              <a:t>New Form W-2 reporting obligations</a:t>
            </a:r>
          </a:p>
        </p:txBody>
      </p:sp>
      <p:sp>
        <p:nvSpPr>
          <p:cNvPr id="41986" name="Rectangle 3"/>
          <p:cNvSpPr>
            <a:spLocks noGrp="1" noChangeArrowheads="1"/>
          </p:cNvSpPr>
          <p:nvPr>
            <p:ph type="body" idx="4294967295"/>
          </p:nvPr>
        </p:nvSpPr>
        <p:spPr>
          <a:xfrm>
            <a:off x="427038" y="1360488"/>
            <a:ext cx="8255000" cy="4752975"/>
          </a:xfrm>
        </p:spPr>
        <p:txBody>
          <a:bodyPr>
            <a:normAutofit/>
          </a:bodyPr>
          <a:lstStyle/>
          <a:p>
            <a:pPr>
              <a:buClr>
                <a:schemeClr val="tx2"/>
              </a:buClr>
            </a:pPr>
            <a:r>
              <a:rPr lang="en-US" sz="1900" b="1" dirty="0" smtClean="0"/>
              <a:t>Reporting mechanics</a:t>
            </a:r>
          </a:p>
          <a:p>
            <a:pPr lvl="1"/>
            <a:r>
              <a:rPr lang="en-US" sz="1500" dirty="0" smtClean="0"/>
              <a:t>Forms W-2 must include the reportable cost of coverage for each employee and be issued starting no later than January 31, 2013</a:t>
            </a:r>
          </a:p>
          <a:p>
            <a:pPr lvl="1"/>
            <a:r>
              <a:rPr lang="en-US" sz="1500" dirty="0" smtClean="0"/>
              <a:t>Employer can use one of four methods to calculate the value of coverage (inclusive of both employer and employee costs)</a:t>
            </a:r>
          </a:p>
          <a:p>
            <a:pPr marL="1076325" lvl="2" indent="-285750">
              <a:buClr>
                <a:schemeClr val="tx2"/>
              </a:buClr>
              <a:buFont typeface="Wingdings" pitchFamily="2" charset="2"/>
              <a:buChar char="§"/>
            </a:pPr>
            <a:r>
              <a:rPr lang="en-US" sz="1350" dirty="0" smtClean="0"/>
              <a:t>COBRA applicable premium method (exclude 2%)</a:t>
            </a:r>
          </a:p>
          <a:p>
            <a:pPr marL="1076325" lvl="2" indent="-285750">
              <a:buClr>
                <a:schemeClr val="tx2"/>
              </a:buClr>
              <a:buFont typeface="Wingdings" pitchFamily="2" charset="2"/>
              <a:buChar char="§"/>
            </a:pPr>
            <a:r>
              <a:rPr lang="en-US" sz="1350" dirty="0" smtClean="0"/>
              <a:t>Premium charged method – available only to fully insured plans based on the premium charged by carrier for each tier of coverage (e.g. single, two party or family) </a:t>
            </a:r>
          </a:p>
          <a:p>
            <a:pPr marL="1076325" lvl="2" indent="-285750">
              <a:buClr>
                <a:schemeClr val="tx2"/>
              </a:buClr>
              <a:buFont typeface="Wingdings" pitchFamily="2" charset="2"/>
              <a:buChar char="§"/>
            </a:pPr>
            <a:r>
              <a:rPr lang="en-US" sz="1350" dirty="0" smtClean="0"/>
              <a:t>Modified COBRA </a:t>
            </a:r>
            <a:r>
              <a:rPr lang="en-US" sz="1350" smtClean="0"/>
              <a:t>premium method – only </a:t>
            </a:r>
            <a:r>
              <a:rPr lang="en-US" sz="1350" dirty="0" smtClean="0"/>
              <a:t>if the employer subsidizes the cost of COBRA coverage or the cost of COBRA coverage is equal to the previous year’s cost</a:t>
            </a:r>
          </a:p>
          <a:p>
            <a:pPr marL="1076325" lvl="2" indent="-285750">
              <a:buClr>
                <a:schemeClr val="tx2"/>
              </a:buClr>
              <a:buFont typeface="Wingdings" pitchFamily="2" charset="2"/>
              <a:buChar char="§"/>
            </a:pPr>
            <a:r>
              <a:rPr lang="en-US" sz="1350" dirty="0" smtClean="0"/>
              <a:t>Composite rate</a:t>
            </a:r>
          </a:p>
          <a:p>
            <a:pPr lvl="1"/>
            <a:r>
              <a:rPr lang="en-US" sz="1500" dirty="0" smtClean="0"/>
              <a:t>Employer must report coverage provided to an employee throughout the year including mid-year changes in coverage</a:t>
            </a:r>
          </a:p>
        </p:txBody>
      </p:sp>
      <p:sp>
        <p:nvSpPr>
          <p:cNvPr id="5" name="Slide Number Placeholder 4"/>
          <p:cNvSpPr>
            <a:spLocks noGrp="1"/>
          </p:cNvSpPr>
          <p:nvPr>
            <p:ph type="sldNum" sz="quarter" idx="12"/>
          </p:nvPr>
        </p:nvSpPr>
        <p:spPr/>
        <p:txBody>
          <a:bodyPr/>
          <a:lstStyle/>
          <a:p>
            <a:fld id="{0E49032C-FC1D-455E-94CE-D351C1237721}" type="slidenum">
              <a:rPr lang="en-US" smtClean="0"/>
              <a:pPr/>
              <a:t>10</a:t>
            </a:fld>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idx="4294967295"/>
          </p:nvPr>
        </p:nvSpPr>
        <p:spPr>
          <a:xfrm>
            <a:off x="406400" y="550863"/>
            <a:ext cx="8255000" cy="785812"/>
          </a:xfrm>
        </p:spPr>
        <p:txBody>
          <a:bodyPr/>
          <a:lstStyle/>
          <a:p>
            <a:r>
              <a:rPr lang="en-US" dirty="0" smtClean="0"/>
              <a:t>Summary of benefits and un</a:t>
            </a:r>
            <a:r>
              <a:rPr lang="en-US" sz="3200" dirty="0" smtClean="0"/>
              <a:t>iform glossary</a:t>
            </a:r>
          </a:p>
        </p:txBody>
      </p:sp>
      <p:sp>
        <p:nvSpPr>
          <p:cNvPr id="41986" name="Rectangle 3"/>
          <p:cNvSpPr>
            <a:spLocks noGrp="1" noChangeArrowheads="1"/>
          </p:cNvSpPr>
          <p:nvPr>
            <p:ph type="body" idx="4294967295"/>
          </p:nvPr>
        </p:nvSpPr>
        <p:spPr>
          <a:xfrm>
            <a:off x="427038" y="1360488"/>
            <a:ext cx="8255000" cy="4752975"/>
          </a:xfrm>
        </p:spPr>
        <p:txBody>
          <a:bodyPr>
            <a:normAutofit/>
          </a:bodyPr>
          <a:lstStyle/>
          <a:p>
            <a:pPr>
              <a:buClr>
                <a:schemeClr val="tx2"/>
              </a:buClr>
            </a:pPr>
            <a:r>
              <a:rPr lang="en-US" sz="1900" b="1" dirty="0" smtClean="0"/>
              <a:t>Two documents</a:t>
            </a:r>
          </a:p>
          <a:p>
            <a:pPr lvl="1">
              <a:buClr>
                <a:schemeClr val="tx2"/>
              </a:buClr>
            </a:pPr>
            <a:r>
              <a:rPr lang="en-US" sz="1500" dirty="0" smtClean="0"/>
              <a:t>8-page “summary of benefits and coverage” (SBC)</a:t>
            </a:r>
          </a:p>
          <a:p>
            <a:pPr lvl="2">
              <a:buClr>
                <a:schemeClr val="tx2"/>
              </a:buClr>
            </a:pPr>
            <a:r>
              <a:rPr lang="en-US" sz="1500" dirty="0" smtClean="0"/>
              <a:t>4 double-sided pages – maximum 12-point font</a:t>
            </a:r>
          </a:p>
          <a:p>
            <a:pPr lvl="1">
              <a:buClr>
                <a:schemeClr val="tx2"/>
              </a:buClr>
            </a:pPr>
            <a:r>
              <a:rPr lang="en-US" sz="1500" dirty="0" smtClean="0"/>
              <a:t>Uniform glossary of health coverage-related terms and medical terms</a:t>
            </a:r>
          </a:p>
          <a:p>
            <a:r>
              <a:rPr lang="en-US" sz="1900" b="1" dirty="0" smtClean="0"/>
              <a:t>Distribute starting March 23, 2012</a:t>
            </a:r>
          </a:p>
          <a:p>
            <a:r>
              <a:rPr lang="en-US" sz="1900" b="1" dirty="0" smtClean="0"/>
              <a:t>SBC to include</a:t>
            </a:r>
          </a:p>
          <a:p>
            <a:pPr lvl="1"/>
            <a:r>
              <a:rPr lang="en-US" sz="1500" dirty="0" smtClean="0"/>
              <a:t>Definitions, coverage details and exclusions, whether </a:t>
            </a:r>
            <a:r>
              <a:rPr lang="en-US" sz="1500" dirty="0" err="1" smtClean="0"/>
              <a:t>MEC</a:t>
            </a:r>
            <a:r>
              <a:rPr lang="en-US" sz="1500" dirty="0" smtClean="0"/>
              <a:t> and 60% actuarial value</a:t>
            </a:r>
          </a:p>
          <a:p>
            <a:pPr lvl="1"/>
            <a:r>
              <a:rPr lang="en-US" sz="1500" dirty="0" smtClean="0"/>
              <a:t>Coverage examples</a:t>
            </a:r>
          </a:p>
          <a:p>
            <a:r>
              <a:rPr lang="en-US" sz="1900" b="1" dirty="0" smtClean="0"/>
              <a:t>60-day notice only for mid-year plan changes – not at renewal</a:t>
            </a:r>
          </a:p>
        </p:txBody>
      </p:sp>
      <p:sp>
        <p:nvSpPr>
          <p:cNvPr id="5" name="Slide Number Placeholder 4"/>
          <p:cNvSpPr>
            <a:spLocks noGrp="1"/>
          </p:cNvSpPr>
          <p:nvPr>
            <p:ph type="sldNum" sz="quarter" idx="12"/>
          </p:nvPr>
        </p:nvSpPr>
        <p:spPr/>
        <p:txBody>
          <a:bodyPr/>
          <a:lstStyle/>
          <a:p>
            <a:fld id="{0E49032C-FC1D-455E-94CE-D351C1237721}" type="slidenum">
              <a:rPr lang="en-US" smtClean="0"/>
              <a:pPr/>
              <a:t>11</a:t>
            </a:fld>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idx="4294967295"/>
          </p:nvPr>
        </p:nvSpPr>
        <p:spPr>
          <a:xfrm>
            <a:off x="406400" y="550863"/>
            <a:ext cx="8255000" cy="785812"/>
          </a:xfrm>
        </p:spPr>
        <p:txBody>
          <a:bodyPr/>
          <a:lstStyle/>
          <a:p>
            <a:r>
              <a:rPr lang="en-US" dirty="0" smtClean="0"/>
              <a:t>Penalties for non-compliance with mandates</a:t>
            </a:r>
          </a:p>
        </p:txBody>
      </p:sp>
      <p:sp>
        <p:nvSpPr>
          <p:cNvPr id="44034" name="Rectangle 3"/>
          <p:cNvSpPr>
            <a:spLocks noGrp="1" noChangeArrowheads="1"/>
          </p:cNvSpPr>
          <p:nvPr>
            <p:ph type="body" idx="4294967295"/>
          </p:nvPr>
        </p:nvSpPr>
        <p:spPr>
          <a:xfrm>
            <a:off x="427038" y="1360488"/>
            <a:ext cx="8255000" cy="4752975"/>
          </a:xfrm>
        </p:spPr>
        <p:txBody>
          <a:bodyPr>
            <a:normAutofit/>
          </a:bodyPr>
          <a:lstStyle/>
          <a:p>
            <a:pPr>
              <a:buClr>
                <a:srgbClr val="D4002F"/>
              </a:buClr>
            </a:pPr>
            <a:r>
              <a:rPr lang="en-US" sz="1900" b="1" dirty="0" smtClean="0"/>
              <a:t>Excise taxes</a:t>
            </a:r>
          </a:p>
          <a:p>
            <a:pPr marL="742950" lvl="1" indent="-285750">
              <a:spcBef>
                <a:spcPts val="600"/>
              </a:spcBef>
            </a:pPr>
            <a:r>
              <a:rPr lang="en-US" sz="1700" dirty="0" smtClean="0"/>
              <a:t>Federal group health plan mandates generally fall under Chapter 100 of the Internal Revenue Code</a:t>
            </a:r>
          </a:p>
          <a:p>
            <a:pPr marL="742950" lvl="1" indent="-285750">
              <a:spcBef>
                <a:spcPts val="600"/>
              </a:spcBef>
            </a:pPr>
            <a:r>
              <a:rPr lang="en-US" sz="1700" dirty="0" smtClean="0"/>
              <a:t>In turn, failure to comply with Chapter 100 generally results in nondeductible excise tax under IRC § 4980D on employers of $100 per day per person to whom the failure relates until violation is corrected</a:t>
            </a:r>
          </a:p>
          <a:p>
            <a:pPr marL="1076325" lvl="2" indent="-285750">
              <a:spcBef>
                <a:spcPts val="600"/>
              </a:spcBef>
              <a:buClr>
                <a:srgbClr val="D4002F"/>
              </a:buClr>
              <a:buFont typeface="Wingdings" pitchFamily="2" charset="2"/>
              <a:buChar char="§"/>
            </a:pPr>
            <a:r>
              <a:rPr lang="en-US" sz="1350" dirty="0" smtClean="0"/>
              <a:t>In certain situations, minimum and maximum amounts may apply</a:t>
            </a:r>
          </a:p>
          <a:p>
            <a:pPr>
              <a:buClr>
                <a:srgbClr val="D4002F"/>
              </a:buClr>
            </a:pPr>
            <a:r>
              <a:rPr lang="en-US" sz="1900" b="1" dirty="0" smtClean="0"/>
              <a:t>ERISA remedies</a:t>
            </a:r>
          </a:p>
          <a:p>
            <a:pPr marL="742950" lvl="1" indent="-285750">
              <a:spcBef>
                <a:spcPts val="600"/>
              </a:spcBef>
            </a:pPr>
            <a:r>
              <a:rPr lang="en-US" sz="1700" dirty="0" smtClean="0"/>
              <a:t>ERISA’s civil enforcement rules also may apply to violations of federal group health plan mandates</a:t>
            </a:r>
          </a:p>
        </p:txBody>
      </p:sp>
      <p:sp>
        <p:nvSpPr>
          <p:cNvPr id="5" name="Slide Number Placeholder 4"/>
          <p:cNvSpPr>
            <a:spLocks noGrp="1"/>
          </p:cNvSpPr>
          <p:nvPr>
            <p:ph type="sldNum" sz="quarter" idx="12"/>
          </p:nvPr>
        </p:nvSpPr>
        <p:spPr/>
        <p:txBody>
          <a:bodyPr/>
          <a:lstStyle/>
          <a:p>
            <a:fld id="{0E49032C-FC1D-455E-94CE-D351C1237721}" type="slidenum">
              <a:rPr lang="en-US" smtClean="0"/>
              <a:pPr/>
              <a:t>12</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idx="4294967295"/>
          </p:nvPr>
        </p:nvSpPr>
        <p:spPr>
          <a:xfrm>
            <a:off x="406400" y="550863"/>
            <a:ext cx="8255000" cy="785812"/>
          </a:xfrm>
        </p:spPr>
        <p:txBody>
          <a:bodyPr/>
          <a:lstStyle/>
          <a:p>
            <a:r>
              <a:rPr lang="en-US" dirty="0" smtClean="0"/>
              <a:t>Key pending guidance for first wave mandates</a:t>
            </a:r>
          </a:p>
        </p:txBody>
      </p:sp>
      <p:sp>
        <p:nvSpPr>
          <p:cNvPr id="46082" name="Rectangle 3"/>
          <p:cNvSpPr>
            <a:spLocks noGrp="1" noChangeArrowheads="1"/>
          </p:cNvSpPr>
          <p:nvPr>
            <p:ph type="body" idx="4294967295"/>
          </p:nvPr>
        </p:nvSpPr>
        <p:spPr>
          <a:xfrm>
            <a:off x="427038" y="1752600"/>
            <a:ext cx="8255000" cy="4360863"/>
          </a:xfrm>
        </p:spPr>
        <p:txBody>
          <a:bodyPr/>
          <a:lstStyle/>
          <a:p>
            <a:pPr>
              <a:buClr>
                <a:srgbClr val="D4002F"/>
              </a:buClr>
            </a:pPr>
            <a:r>
              <a:rPr lang="en-US" sz="1900" dirty="0" smtClean="0"/>
              <a:t>Clarification of, and enforcement date for, various IRC §105(h) nondiscrimination issues for insured plans</a:t>
            </a:r>
          </a:p>
          <a:p>
            <a:pPr>
              <a:buClr>
                <a:srgbClr val="D4002F"/>
              </a:buClr>
            </a:pPr>
            <a:r>
              <a:rPr lang="en-US" sz="1900" dirty="0" smtClean="0"/>
              <a:t>Clarification and effective date of automatic enrollment requirement for large employers (&gt;200 employees)</a:t>
            </a:r>
          </a:p>
          <a:p>
            <a:pPr>
              <a:buClr>
                <a:srgbClr val="D4002F"/>
              </a:buClr>
            </a:pPr>
            <a:r>
              <a:rPr lang="en-US" sz="1900" dirty="0" smtClean="0"/>
              <a:t>Specific services included within each category of “essential health benefits”</a:t>
            </a:r>
          </a:p>
          <a:p>
            <a:pPr>
              <a:buClr>
                <a:srgbClr val="D4002F"/>
              </a:buClr>
              <a:buNone/>
            </a:pPr>
            <a:endParaRPr lang="en-US" sz="1900" b="1" dirty="0" smtClean="0"/>
          </a:p>
        </p:txBody>
      </p:sp>
      <p:sp>
        <p:nvSpPr>
          <p:cNvPr id="5" name="Slide Number Placeholder 4"/>
          <p:cNvSpPr>
            <a:spLocks noGrp="1"/>
          </p:cNvSpPr>
          <p:nvPr>
            <p:ph type="sldNum" sz="quarter" idx="12"/>
          </p:nvPr>
        </p:nvSpPr>
        <p:spPr/>
        <p:txBody>
          <a:bodyPr/>
          <a:lstStyle/>
          <a:p>
            <a:fld id="{0E49032C-FC1D-455E-94CE-D351C1237721}" type="slidenum">
              <a:rPr lang="en-US" smtClean="0"/>
              <a:pPr/>
              <a:t>13</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1193" name="Picture 9" descr="MP900423052[1]"/>
          <p:cNvPicPr>
            <a:picLocks noGrp="1" noChangeAspect="1" noChangeArrowheads="1"/>
          </p:cNvPicPr>
          <p:nvPr>
            <p:ph idx="4294967295"/>
          </p:nvPr>
        </p:nvPicPr>
        <p:blipFill>
          <a:blip r:embed="rId2" cstate="print"/>
          <a:srcRect l="12083"/>
          <a:stretch>
            <a:fillRect/>
          </a:stretch>
        </p:blipFill>
        <p:spPr>
          <a:xfrm>
            <a:off x="0" y="0"/>
            <a:ext cx="9144000" cy="6858000"/>
          </a:xfrm>
          <a:prstGeom prst="rect">
            <a:avLst/>
          </a:prstGeom>
          <a:noFill/>
          <a:ln>
            <a:noFill/>
          </a:ln>
        </p:spPr>
      </p:pic>
      <p:sp>
        <p:nvSpPr>
          <p:cNvPr id="5" name="Slide Number Placeholder 4"/>
          <p:cNvSpPr>
            <a:spLocks noGrp="1"/>
          </p:cNvSpPr>
          <p:nvPr>
            <p:ph type="sldNum" sz="quarter" idx="12"/>
          </p:nvPr>
        </p:nvSpPr>
        <p:spPr/>
        <p:txBody>
          <a:bodyPr/>
          <a:lstStyle/>
          <a:p>
            <a:fld id="{0E49032C-FC1D-455E-94CE-D351C1237721}" type="slidenum">
              <a:rPr lang="en-US" smtClean="0"/>
              <a:pPr/>
              <a:t>14</a:t>
            </a:fld>
            <a:endParaRPr lang="en-US"/>
          </a:p>
        </p:txBody>
      </p:sp>
      <p:sp>
        <p:nvSpPr>
          <p:cNvPr id="6" name="Rectangle 4"/>
          <p:cNvSpPr txBox="1">
            <a:spLocks noChangeArrowheads="1"/>
          </p:cNvSpPr>
          <p:nvPr/>
        </p:nvSpPr>
        <p:spPr>
          <a:xfrm>
            <a:off x="685800" y="4267200"/>
            <a:ext cx="5243105" cy="1772793"/>
          </a:xfrm>
          <a:prstGeom prst="rect">
            <a:avLst/>
          </a:prstGeom>
          <a:noFill/>
          <a:ln w="9525">
            <a:noFill/>
            <a:miter lim="800000"/>
            <a:headEnd/>
            <a:tailEnd/>
          </a:ln>
          <a:effectLst>
            <a:glow rad="101600">
              <a:schemeClr val="bg1">
                <a:alpha val="60000"/>
              </a:schemeClr>
            </a:glow>
          </a:effec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5000"/>
              </a:lnSpc>
              <a:spcBef>
                <a:spcPct val="0"/>
              </a:spcBef>
              <a:spcAft>
                <a:spcPct val="0"/>
              </a:spcAft>
              <a:buClrTx/>
              <a:buSzTx/>
              <a:buFontTx/>
              <a:buNone/>
              <a:tabLst/>
              <a:defRPr/>
            </a:pPr>
            <a:r>
              <a:rPr kumimoji="0" lang="en-US" sz="4400" b="0" i="0" u="none" strike="noStrike" kern="1200" cap="none" spc="0" normalizeH="0" baseline="0" noProof="0" dirty="0" smtClean="0">
                <a:ln>
                  <a:noFill/>
                </a:ln>
                <a:solidFill>
                  <a:schemeClr val="tx1"/>
                </a:solidFill>
                <a:effectLst>
                  <a:glow rad="101600">
                    <a:schemeClr val="bg1">
                      <a:alpha val="60000"/>
                    </a:schemeClr>
                  </a:glow>
                </a:effectLst>
                <a:uLnTx/>
                <a:uFillTx/>
                <a:latin typeface="+mj-lt"/>
                <a:ea typeface="+mj-ea"/>
                <a:cs typeface="+mj-cs"/>
              </a:rPr>
              <a:t>The second wave – </a:t>
            </a:r>
            <a:br>
              <a:rPr kumimoji="0" lang="en-US" sz="4400" b="0" i="0" u="none" strike="noStrike" kern="1200" cap="none" spc="0" normalizeH="0" baseline="0" noProof="0" dirty="0" smtClean="0">
                <a:ln>
                  <a:noFill/>
                </a:ln>
                <a:solidFill>
                  <a:schemeClr val="tx1"/>
                </a:solidFill>
                <a:effectLst>
                  <a:glow rad="101600">
                    <a:schemeClr val="bg1">
                      <a:alpha val="60000"/>
                    </a:schemeClr>
                  </a:glow>
                </a:effectLst>
                <a:uLnTx/>
                <a:uFillTx/>
                <a:latin typeface="+mj-lt"/>
                <a:ea typeface="+mj-ea"/>
                <a:cs typeface="+mj-cs"/>
              </a:rPr>
            </a:br>
            <a:r>
              <a:rPr kumimoji="0" lang="en-US" sz="6000" b="0" i="0" u="none" strike="noStrike" kern="1200" cap="none" spc="0" normalizeH="0" baseline="0" noProof="0" dirty="0" smtClean="0">
                <a:ln>
                  <a:noFill/>
                </a:ln>
                <a:solidFill>
                  <a:schemeClr val="tx1"/>
                </a:solidFill>
                <a:effectLst>
                  <a:glow rad="101600">
                    <a:schemeClr val="bg1">
                      <a:alpha val="60000"/>
                    </a:schemeClr>
                  </a:glow>
                </a:effectLst>
                <a:uLnTx/>
                <a:uFillTx/>
                <a:latin typeface="+mj-lt"/>
                <a:ea typeface="+mj-ea"/>
                <a:cs typeface="+mj-cs"/>
              </a:rPr>
              <a:t>2014</a:t>
            </a:r>
            <a:endParaRPr kumimoji="0" lang="en-US" sz="4400" b="0" i="0" u="none" strike="noStrike" kern="1200" cap="none" spc="0" normalizeH="0" baseline="0" noProof="0" dirty="0" smtClean="0">
              <a:ln>
                <a:noFill/>
              </a:ln>
              <a:solidFill>
                <a:schemeClr val="tx1"/>
              </a:solidFill>
              <a:effectLst>
                <a:glow rad="101600">
                  <a:schemeClr val="bg1">
                    <a:alpha val="60000"/>
                  </a:schemeClr>
                </a:glow>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2"/>
          <p:cNvSpPr>
            <a:spLocks noGrp="1"/>
          </p:cNvSpPr>
          <p:nvPr>
            <p:ph type="title"/>
          </p:nvPr>
        </p:nvSpPr>
        <p:spPr>
          <a:xfrm>
            <a:off x="199000" y="550863"/>
            <a:ext cx="8255000" cy="744537"/>
          </a:xfrm>
        </p:spPr>
        <p:txBody>
          <a:bodyPr/>
          <a:lstStyle/>
          <a:p>
            <a:r>
              <a:rPr lang="en-US" dirty="0" smtClean="0"/>
              <a:t>Fundamental paradigm shift</a:t>
            </a:r>
            <a:br>
              <a:rPr lang="en-US" dirty="0" smtClean="0"/>
            </a:br>
            <a:endParaRPr lang="en-US" dirty="0" smtClean="0"/>
          </a:p>
        </p:txBody>
      </p:sp>
      <p:sp>
        <p:nvSpPr>
          <p:cNvPr id="24578" name="Content Placeholder 3"/>
          <p:cNvSpPr>
            <a:spLocks noGrp="1"/>
          </p:cNvSpPr>
          <p:nvPr>
            <p:ph idx="1"/>
          </p:nvPr>
        </p:nvSpPr>
        <p:spPr>
          <a:xfrm>
            <a:off x="457200" y="1295400"/>
            <a:ext cx="8229600" cy="5047672"/>
          </a:xfrm>
        </p:spPr>
        <p:txBody>
          <a:bodyPr/>
          <a:lstStyle/>
          <a:p>
            <a:pPr>
              <a:buClr>
                <a:schemeClr val="tx2">
                  <a:lumMod val="75000"/>
                </a:schemeClr>
              </a:buClr>
              <a:defRPr/>
            </a:pPr>
            <a:r>
              <a:rPr lang="en-US" sz="1900" b="1" dirty="0" smtClean="0"/>
              <a:t>Employer-provided health care delivery system will be restructured in 2014 due to following ACA provisions</a:t>
            </a:r>
          </a:p>
          <a:p>
            <a:pPr lvl="1">
              <a:buClr>
                <a:schemeClr val="tx2">
                  <a:lumMod val="75000"/>
                </a:schemeClr>
              </a:buClr>
              <a:defRPr/>
            </a:pPr>
            <a:r>
              <a:rPr lang="en-US" sz="1700" dirty="0" smtClean="0"/>
              <a:t>Individual mandates</a:t>
            </a:r>
          </a:p>
          <a:p>
            <a:pPr lvl="1">
              <a:buClr>
                <a:schemeClr val="tx2">
                  <a:lumMod val="75000"/>
                </a:schemeClr>
              </a:buClr>
              <a:defRPr/>
            </a:pPr>
            <a:r>
              <a:rPr lang="en-US" sz="1700" dirty="0" smtClean="0"/>
              <a:t>Two different types of employer “play or pay” mandates </a:t>
            </a:r>
          </a:p>
          <a:p>
            <a:pPr lvl="1">
              <a:buClr>
                <a:schemeClr val="tx2">
                  <a:lumMod val="75000"/>
                </a:schemeClr>
              </a:buClr>
              <a:defRPr/>
            </a:pPr>
            <a:r>
              <a:rPr lang="en-US" sz="1700" dirty="0" smtClean="0"/>
              <a:t>Health insurance exchanges</a:t>
            </a:r>
          </a:p>
          <a:p>
            <a:pPr>
              <a:buClr>
                <a:schemeClr val="tx2">
                  <a:lumMod val="75000"/>
                </a:schemeClr>
              </a:buClr>
              <a:defRPr/>
            </a:pPr>
            <a:r>
              <a:rPr lang="en-US" sz="1900" b="1" dirty="0" smtClean="0"/>
              <a:t>Change in employer approach to benefits</a:t>
            </a:r>
          </a:p>
          <a:p>
            <a:pPr lvl="1">
              <a:buClr>
                <a:schemeClr val="tx2">
                  <a:lumMod val="75000"/>
                </a:schemeClr>
              </a:buClr>
              <a:defRPr/>
            </a:pPr>
            <a:r>
              <a:rPr lang="en-US" sz="1700" dirty="0" smtClean="0"/>
              <a:t>Currently – day-to-day tactical compliance at HR level</a:t>
            </a:r>
          </a:p>
          <a:p>
            <a:pPr lvl="2">
              <a:buClr>
                <a:schemeClr val="tx2">
                  <a:lumMod val="75000"/>
                </a:schemeClr>
              </a:buClr>
              <a:defRPr/>
            </a:pPr>
            <a:r>
              <a:rPr lang="en-US" sz="1500" dirty="0" smtClean="0"/>
              <a:t>What do I have to do?</a:t>
            </a:r>
          </a:p>
          <a:p>
            <a:pPr lvl="2">
              <a:buClr>
                <a:schemeClr val="tx2">
                  <a:lumMod val="75000"/>
                </a:schemeClr>
              </a:buClr>
              <a:defRPr/>
            </a:pPr>
            <a:r>
              <a:rPr lang="en-US" sz="1500" dirty="0" smtClean="0"/>
              <a:t>When do I have to do it?</a:t>
            </a:r>
          </a:p>
          <a:p>
            <a:pPr lvl="1">
              <a:buClr>
                <a:schemeClr val="tx2">
                  <a:lumMod val="75000"/>
                </a:schemeClr>
              </a:buClr>
              <a:defRPr/>
            </a:pPr>
            <a:r>
              <a:rPr lang="en-US" sz="1700" dirty="0" smtClean="0"/>
              <a:t>2014 – benefits as a strategic investment at C-suite level</a:t>
            </a:r>
          </a:p>
          <a:p>
            <a:pPr lvl="2">
              <a:buClr>
                <a:schemeClr val="tx2">
                  <a:lumMod val="75000"/>
                </a:schemeClr>
              </a:buClr>
              <a:defRPr/>
            </a:pPr>
            <a:r>
              <a:rPr lang="en-US" sz="1500" dirty="0" smtClean="0"/>
              <a:t>How will my business be affected financially, competitively, otherwise?</a:t>
            </a:r>
          </a:p>
          <a:p>
            <a:pPr lvl="2">
              <a:buClr>
                <a:schemeClr val="tx2">
                  <a:lumMod val="75000"/>
                </a:schemeClr>
              </a:buClr>
              <a:defRPr/>
            </a:pPr>
            <a:r>
              <a:rPr lang="en-US" sz="1500" dirty="0" smtClean="0"/>
              <a:t>How will my employees (and their families) be affected?</a:t>
            </a:r>
          </a:p>
          <a:p>
            <a:pPr lvl="1">
              <a:defRPr/>
            </a:pPr>
            <a:endParaRPr lang="en-US" dirty="0" smtClean="0"/>
          </a:p>
          <a:p>
            <a:pPr lvl="1">
              <a:defRPr/>
            </a:pPr>
            <a:endParaRPr lang="en-US" dirty="0" smtClean="0"/>
          </a:p>
          <a:p>
            <a:pPr lvl="1">
              <a:defRPr/>
            </a:pPr>
            <a:endParaRPr lang="en-US" dirty="0" smtClean="0"/>
          </a:p>
        </p:txBody>
      </p:sp>
      <p:sp>
        <p:nvSpPr>
          <p:cNvPr id="5" name="Slide Number Placeholder 4"/>
          <p:cNvSpPr>
            <a:spLocks noGrp="1"/>
          </p:cNvSpPr>
          <p:nvPr>
            <p:ph type="sldNum" sz="quarter" idx="12"/>
          </p:nvPr>
        </p:nvSpPr>
        <p:spPr/>
        <p:txBody>
          <a:bodyPr/>
          <a:lstStyle/>
          <a:p>
            <a:fld id="{0E49032C-FC1D-455E-94CE-D351C1237721}" type="slidenum">
              <a:rPr lang="en-US" smtClean="0"/>
              <a:pPr/>
              <a:t>15</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Point Star 8"/>
          <p:cNvSpPr/>
          <p:nvPr/>
        </p:nvSpPr>
        <p:spPr bwMode="auto">
          <a:xfrm rot="2725053">
            <a:off x="3678425" y="2457893"/>
            <a:ext cx="1877992" cy="1872721"/>
          </a:xfrm>
          <a:prstGeom prst="star4">
            <a:avLst/>
          </a:prstGeom>
          <a:solidFill>
            <a:srgbClr val="00B0F0"/>
          </a:solidFill>
          <a:ln w="9525" cap="flat" cmpd="sng" algn="ctr">
            <a:noFill/>
            <a:prstDash val="solid"/>
            <a:round/>
            <a:headEnd type="none" w="med" len="med"/>
            <a:tailEnd type="none" w="med" len="med"/>
          </a:ln>
          <a:effectLst/>
          <a:scene3d>
            <a:camera prst="orthographicFront"/>
            <a:lightRig rig="threePt" dir="t"/>
          </a:scene3d>
          <a:sp3d>
            <a:bevelT/>
          </a:sp3d>
        </p:spPr>
        <p:txBody>
          <a:bodyPr lIns="86493" tIns="43247" rIns="86493" bIns="43247"/>
          <a:lstStyle/>
          <a:p>
            <a:pPr defTabSz="914485">
              <a:defRPr/>
            </a:pPr>
            <a:endParaRPr lang="en-US" sz="1800" dirty="0">
              <a:ea typeface="ヒラギノ角ゴ Pro W3" pitchFamily="1" charset="-128"/>
              <a:cs typeface="+mn-cs"/>
            </a:endParaRPr>
          </a:p>
        </p:txBody>
      </p:sp>
      <p:sp>
        <p:nvSpPr>
          <p:cNvPr id="50180" name="Slide Number Placeholder 3"/>
          <p:cNvSpPr>
            <a:spLocks noGrp="1"/>
          </p:cNvSpPr>
          <p:nvPr>
            <p:ph type="sldNum" sz="quarter" idx="10"/>
          </p:nvPr>
        </p:nvSpPr>
        <p:spPr>
          <a:xfrm>
            <a:off x="8710613" y="6572250"/>
            <a:ext cx="433387" cy="285750"/>
          </a:xfrm>
          <a:noFill/>
        </p:spPr>
        <p:txBody>
          <a:bodyPr/>
          <a:lstStyle/>
          <a:p>
            <a:fld id="{FB73BA45-2D05-46AC-AFBF-61653F8781B4}" type="slidenum">
              <a:rPr lang="en-US" sz="1000" smtClean="0">
                <a:ea typeface="MS PGothic"/>
                <a:cs typeface="MS PGothic"/>
              </a:rPr>
              <a:pPr/>
              <a:t>16</a:t>
            </a:fld>
            <a:endParaRPr lang="en-US" sz="1000" smtClean="0">
              <a:ea typeface="MS PGothic"/>
              <a:cs typeface="MS PGothic"/>
            </a:endParaRPr>
          </a:p>
        </p:txBody>
      </p:sp>
      <p:sp>
        <p:nvSpPr>
          <p:cNvPr id="50181" name="Rectangle 4"/>
          <p:cNvSpPr>
            <a:spLocks noChangeArrowheads="1"/>
          </p:cNvSpPr>
          <p:nvPr/>
        </p:nvSpPr>
        <p:spPr bwMode="auto">
          <a:xfrm>
            <a:off x="3482975" y="1428750"/>
            <a:ext cx="2359025" cy="625475"/>
          </a:xfrm>
          <a:prstGeom prst="rect">
            <a:avLst/>
          </a:prstGeom>
          <a:noFill/>
          <a:ln w="9525">
            <a:noFill/>
            <a:miter lim="800000"/>
            <a:headEnd/>
            <a:tailEnd/>
          </a:ln>
        </p:spPr>
        <p:txBody>
          <a:bodyPr lIns="86493" tIns="43247" rIns="86493" bIns="43247">
            <a:spAutoFit/>
          </a:bodyPr>
          <a:lstStyle/>
          <a:p>
            <a:pPr algn="ctr"/>
            <a:r>
              <a:rPr lang="en-US" sz="1700" b="1">
                <a:latin typeface="Georgia" pitchFamily="18" charset="0"/>
              </a:rPr>
              <a:t>“Acceptable”</a:t>
            </a:r>
          </a:p>
          <a:p>
            <a:pPr algn="ctr"/>
            <a:r>
              <a:rPr lang="en-US" sz="1700" b="1">
                <a:latin typeface="Georgia" pitchFamily="18" charset="0"/>
              </a:rPr>
              <a:t>Health Insurance</a:t>
            </a:r>
          </a:p>
        </p:txBody>
      </p:sp>
      <p:sp>
        <p:nvSpPr>
          <p:cNvPr id="50182" name="Rectangle 5"/>
          <p:cNvSpPr>
            <a:spLocks noChangeArrowheads="1"/>
          </p:cNvSpPr>
          <p:nvPr/>
        </p:nvSpPr>
        <p:spPr bwMode="auto">
          <a:xfrm>
            <a:off x="6092825" y="2925763"/>
            <a:ext cx="1995488" cy="903287"/>
          </a:xfrm>
          <a:prstGeom prst="rect">
            <a:avLst/>
          </a:prstGeom>
          <a:noFill/>
          <a:ln w="9525">
            <a:noFill/>
            <a:miter lim="800000"/>
            <a:headEnd/>
            <a:tailEnd/>
          </a:ln>
        </p:spPr>
        <p:txBody>
          <a:bodyPr lIns="86493" tIns="43247" rIns="86493" bIns="43247">
            <a:spAutoFit/>
          </a:bodyPr>
          <a:lstStyle/>
          <a:p>
            <a:pPr algn="ctr"/>
            <a:r>
              <a:rPr lang="en-US" sz="1700" b="1">
                <a:latin typeface="Georgia" pitchFamily="18" charset="0"/>
              </a:rPr>
              <a:t>“Affordable”</a:t>
            </a:r>
          </a:p>
          <a:p>
            <a:pPr algn="ctr"/>
            <a:r>
              <a:rPr lang="en-US" sz="1700" b="1">
                <a:latin typeface="Georgia" pitchFamily="18" charset="0"/>
              </a:rPr>
              <a:t>Employee</a:t>
            </a:r>
          </a:p>
          <a:p>
            <a:pPr algn="ctr"/>
            <a:r>
              <a:rPr lang="en-US" sz="1700" b="1">
                <a:latin typeface="Georgia" pitchFamily="18" charset="0"/>
              </a:rPr>
              <a:t>Contributions</a:t>
            </a:r>
          </a:p>
        </p:txBody>
      </p:sp>
      <p:sp>
        <p:nvSpPr>
          <p:cNvPr id="50183" name="Rectangle 6"/>
          <p:cNvSpPr>
            <a:spLocks noChangeArrowheads="1"/>
          </p:cNvSpPr>
          <p:nvPr/>
        </p:nvSpPr>
        <p:spPr bwMode="auto">
          <a:xfrm>
            <a:off x="815976" y="3140075"/>
            <a:ext cx="2359025" cy="625475"/>
          </a:xfrm>
          <a:prstGeom prst="rect">
            <a:avLst/>
          </a:prstGeom>
          <a:noFill/>
          <a:ln w="9525">
            <a:noFill/>
            <a:miter lim="800000"/>
            <a:headEnd/>
            <a:tailEnd/>
          </a:ln>
        </p:spPr>
        <p:txBody>
          <a:bodyPr lIns="86493" tIns="43247" rIns="86493" bIns="43247">
            <a:spAutoFit/>
          </a:bodyPr>
          <a:lstStyle/>
          <a:p>
            <a:pPr algn="ctr"/>
            <a:r>
              <a:rPr lang="en-US" sz="1700" b="1" dirty="0">
                <a:latin typeface="Georgia" pitchFamily="18" charset="0"/>
              </a:rPr>
              <a:t>“Fair”</a:t>
            </a:r>
          </a:p>
          <a:p>
            <a:pPr algn="ctr"/>
            <a:r>
              <a:rPr lang="en-US" sz="1700" b="1" dirty="0">
                <a:latin typeface="Georgia" pitchFamily="18" charset="0"/>
              </a:rPr>
              <a:t>Employee Access</a:t>
            </a:r>
          </a:p>
        </p:txBody>
      </p:sp>
      <p:sp>
        <p:nvSpPr>
          <p:cNvPr id="8" name="4-Point Star 7"/>
          <p:cNvSpPr/>
          <p:nvPr/>
        </p:nvSpPr>
        <p:spPr bwMode="auto">
          <a:xfrm>
            <a:off x="3396343" y="2138363"/>
            <a:ext cx="2449286" cy="2433637"/>
          </a:xfrm>
          <a:prstGeom prst="star4">
            <a:avLst/>
          </a:prstGeom>
          <a:solidFill>
            <a:srgbClr val="00B0F0"/>
          </a:solidFill>
          <a:ln w="9525" cap="flat" cmpd="sng" algn="ctr">
            <a:solidFill>
              <a:srgbClr val="00B0F0"/>
            </a:solidFill>
            <a:prstDash val="solid"/>
            <a:round/>
            <a:headEnd type="none" w="med" len="med"/>
            <a:tailEnd type="none" w="med" len="med"/>
          </a:ln>
          <a:effectLst/>
          <a:scene3d>
            <a:camera prst="orthographicFront"/>
            <a:lightRig rig="threePt" dir="t"/>
          </a:scene3d>
          <a:sp3d>
            <a:bevelT/>
          </a:sp3d>
        </p:spPr>
        <p:txBody>
          <a:bodyPr lIns="86493" tIns="43247" rIns="86493" bIns="43247"/>
          <a:lstStyle/>
          <a:p>
            <a:pPr defTabSz="914485">
              <a:defRPr/>
            </a:pPr>
            <a:endParaRPr lang="en-US" sz="1800" dirty="0">
              <a:ea typeface="ヒラギノ角ゴ Pro W3" pitchFamily="1" charset="-128"/>
              <a:cs typeface="+mn-cs"/>
            </a:endParaRPr>
          </a:p>
        </p:txBody>
      </p:sp>
      <p:sp>
        <p:nvSpPr>
          <p:cNvPr id="11" name="Rounded Rectangle 10"/>
          <p:cNvSpPr>
            <a:spLocks noChangeArrowheads="1"/>
          </p:cNvSpPr>
          <p:nvPr/>
        </p:nvSpPr>
        <p:spPr bwMode="auto">
          <a:xfrm>
            <a:off x="6169025" y="1357313"/>
            <a:ext cx="2540000" cy="993775"/>
          </a:xfrm>
          <a:prstGeom prst="roundRect">
            <a:avLst>
              <a:gd name="adj" fmla="val 16667"/>
            </a:avLst>
          </a:prstGeom>
          <a:solidFill>
            <a:schemeClr val="accent4"/>
          </a:solidFill>
          <a:ln w="9525">
            <a:noFill/>
            <a:round/>
            <a:headEnd/>
            <a:tailEnd/>
          </a:ln>
        </p:spPr>
        <p:txBody>
          <a:bodyPr lIns="86493" tIns="86493" rIns="86493" bIns="86493">
            <a:spAutoFit/>
          </a:bodyPr>
          <a:lstStyle/>
          <a:p>
            <a:pPr algn="ctr"/>
            <a:r>
              <a:rPr lang="en-US" sz="1500">
                <a:solidFill>
                  <a:schemeClr val="bg1"/>
                </a:solidFill>
                <a:latin typeface="Verdana" pitchFamily="34" charset="0"/>
              </a:rPr>
              <a:t>“Minimum Essential Coverage” </a:t>
            </a:r>
            <a:r>
              <a:rPr lang="en-US" sz="1500" b="1">
                <a:solidFill>
                  <a:schemeClr val="bg1"/>
                </a:solidFill>
                <a:latin typeface="Verdana" pitchFamily="34" charset="0"/>
              </a:rPr>
              <a:t>and</a:t>
            </a:r>
            <a:r>
              <a:rPr lang="en-US" sz="1500">
                <a:solidFill>
                  <a:schemeClr val="bg1"/>
                </a:solidFill>
                <a:latin typeface="Verdana" pitchFamily="34" charset="0"/>
              </a:rPr>
              <a:t> 60% Cost Sharing Value</a:t>
            </a:r>
          </a:p>
        </p:txBody>
      </p:sp>
      <p:sp>
        <p:nvSpPr>
          <p:cNvPr id="50188" name="Title 11"/>
          <p:cNvSpPr>
            <a:spLocks noGrp="1"/>
          </p:cNvSpPr>
          <p:nvPr>
            <p:ph type="title"/>
          </p:nvPr>
        </p:nvSpPr>
        <p:spPr>
          <a:xfrm>
            <a:off x="266700" y="549275"/>
            <a:ext cx="8610600" cy="1285875"/>
          </a:xfrm>
        </p:spPr>
        <p:txBody>
          <a:bodyPr/>
          <a:lstStyle/>
          <a:p>
            <a:r>
              <a:rPr lang="en-US" dirty="0" smtClean="0">
                <a:solidFill>
                  <a:srgbClr val="D4002F"/>
                </a:solidFill>
              </a:rPr>
              <a:t>New benchmarks and new options</a:t>
            </a:r>
          </a:p>
        </p:txBody>
      </p:sp>
      <p:sp>
        <p:nvSpPr>
          <p:cNvPr id="15" name="Rounded Rectangle 14"/>
          <p:cNvSpPr>
            <a:spLocks noChangeArrowheads="1"/>
          </p:cNvSpPr>
          <p:nvPr/>
        </p:nvSpPr>
        <p:spPr bwMode="auto">
          <a:xfrm>
            <a:off x="5878513" y="4429125"/>
            <a:ext cx="2540000" cy="959425"/>
          </a:xfrm>
          <a:prstGeom prst="roundRect">
            <a:avLst>
              <a:gd name="adj" fmla="val 16667"/>
            </a:avLst>
          </a:prstGeom>
          <a:solidFill>
            <a:schemeClr val="accent4"/>
          </a:solidFill>
          <a:ln w="9525">
            <a:noFill/>
            <a:round/>
            <a:headEnd/>
            <a:tailEnd/>
          </a:ln>
        </p:spPr>
        <p:txBody>
          <a:bodyPr lIns="86493" tIns="86493" rIns="86493" bIns="86493">
            <a:spAutoFit/>
          </a:bodyPr>
          <a:lstStyle/>
          <a:p>
            <a:pPr algn="ctr"/>
            <a:r>
              <a:rPr lang="en-US" sz="1500" dirty="0">
                <a:solidFill>
                  <a:schemeClr val="bg1"/>
                </a:solidFill>
                <a:latin typeface="Verdana" pitchFamily="34" charset="0"/>
              </a:rPr>
              <a:t>&lt; 9.5% of Household</a:t>
            </a:r>
          </a:p>
          <a:p>
            <a:pPr algn="ctr"/>
            <a:r>
              <a:rPr lang="en-US" sz="1500" dirty="0" smtClean="0">
                <a:solidFill>
                  <a:schemeClr val="bg1"/>
                </a:solidFill>
                <a:latin typeface="Verdana" pitchFamily="34" charset="0"/>
              </a:rPr>
              <a:t>Income on </a:t>
            </a:r>
            <a:r>
              <a:rPr lang="en-US" sz="1500" u="sng" dirty="0" smtClean="0">
                <a:solidFill>
                  <a:schemeClr val="bg1"/>
                </a:solidFill>
                <a:latin typeface="Verdana" pitchFamily="34" charset="0"/>
              </a:rPr>
              <a:t>Self-Only Coverage</a:t>
            </a:r>
            <a:endParaRPr lang="en-US" sz="1500" u="sng" dirty="0">
              <a:solidFill>
                <a:schemeClr val="bg1"/>
              </a:solidFill>
              <a:latin typeface="Verdana" pitchFamily="34" charset="0"/>
            </a:endParaRPr>
          </a:p>
        </p:txBody>
      </p:sp>
      <p:cxnSp>
        <p:nvCxnSpPr>
          <p:cNvPr id="16" name="Straight Connector 15"/>
          <p:cNvCxnSpPr/>
          <p:nvPr/>
        </p:nvCxnSpPr>
        <p:spPr bwMode="auto">
          <a:xfrm rot="16200000" flipV="1">
            <a:off x="6823869" y="4126707"/>
            <a:ext cx="503237" cy="0"/>
          </a:xfrm>
          <a:prstGeom prst="line">
            <a:avLst/>
          </a:prstGeom>
          <a:solidFill>
            <a:schemeClr val="accent1"/>
          </a:solidFill>
          <a:ln w="31750" cap="flat" cmpd="sng" algn="ctr">
            <a:solidFill>
              <a:schemeClr val="accent4"/>
            </a:solidFill>
            <a:prstDash val="solid"/>
            <a:round/>
            <a:headEnd type="triangle" w="med" len="med"/>
            <a:tailEnd type="none" w="med" len="med"/>
          </a:ln>
          <a:effectLst/>
        </p:spPr>
      </p:cxnSp>
      <p:cxnSp>
        <p:nvCxnSpPr>
          <p:cNvPr id="20" name="Straight Connector 19"/>
          <p:cNvCxnSpPr/>
          <p:nvPr/>
        </p:nvCxnSpPr>
        <p:spPr bwMode="auto">
          <a:xfrm rot="10800000">
            <a:off x="5661025" y="1714500"/>
            <a:ext cx="434975" cy="0"/>
          </a:xfrm>
          <a:prstGeom prst="line">
            <a:avLst/>
          </a:prstGeom>
          <a:solidFill>
            <a:schemeClr val="accent1"/>
          </a:solidFill>
          <a:ln w="31750" cap="flat" cmpd="sng" algn="ctr">
            <a:solidFill>
              <a:schemeClr val="accent4"/>
            </a:solidFill>
            <a:prstDash val="solid"/>
            <a:round/>
            <a:headEnd type="triangle" w="med" len="med"/>
            <a:tailEnd type="none" w="med" len="med"/>
          </a:ln>
          <a:effectLst/>
        </p:spPr>
      </p:cxnSp>
      <p:sp>
        <p:nvSpPr>
          <p:cNvPr id="21" name="Rounded Rectangle 20"/>
          <p:cNvSpPr>
            <a:spLocks noChangeArrowheads="1"/>
          </p:cNvSpPr>
          <p:nvPr/>
        </p:nvSpPr>
        <p:spPr bwMode="auto">
          <a:xfrm>
            <a:off x="762000" y="1905000"/>
            <a:ext cx="2540000" cy="703263"/>
          </a:xfrm>
          <a:prstGeom prst="roundRect">
            <a:avLst>
              <a:gd name="adj" fmla="val 16667"/>
            </a:avLst>
          </a:prstGeom>
          <a:solidFill>
            <a:schemeClr val="accent4"/>
          </a:solidFill>
          <a:ln w="9525">
            <a:noFill/>
            <a:round/>
            <a:headEnd/>
            <a:tailEnd/>
          </a:ln>
        </p:spPr>
        <p:txBody>
          <a:bodyPr lIns="86493" tIns="86493" rIns="86493" bIns="86493">
            <a:spAutoFit/>
          </a:bodyPr>
          <a:lstStyle/>
          <a:p>
            <a:pPr algn="ctr"/>
            <a:r>
              <a:rPr lang="en-US" sz="1500" dirty="0">
                <a:solidFill>
                  <a:schemeClr val="bg1"/>
                </a:solidFill>
                <a:latin typeface="Verdana" pitchFamily="34" charset="0"/>
              </a:rPr>
              <a:t>All Employees </a:t>
            </a:r>
            <a:r>
              <a:rPr lang="en-US" sz="1500" u="sng" dirty="0">
                <a:solidFill>
                  <a:schemeClr val="bg1"/>
                </a:solidFill>
                <a:latin typeface="Verdana" pitchFamily="34" charset="0"/>
              </a:rPr>
              <a:t>&gt;</a:t>
            </a:r>
          </a:p>
          <a:p>
            <a:pPr algn="ctr"/>
            <a:r>
              <a:rPr lang="en-US" sz="1500" dirty="0">
                <a:solidFill>
                  <a:schemeClr val="bg1"/>
                </a:solidFill>
                <a:latin typeface="Verdana" pitchFamily="34" charset="0"/>
              </a:rPr>
              <a:t>30 hrs/week</a:t>
            </a:r>
          </a:p>
        </p:txBody>
      </p:sp>
      <p:sp>
        <p:nvSpPr>
          <p:cNvPr id="24" name="Rounded Rectangle 23"/>
          <p:cNvSpPr>
            <a:spLocks noChangeArrowheads="1"/>
          </p:cNvSpPr>
          <p:nvPr/>
        </p:nvSpPr>
        <p:spPr bwMode="auto">
          <a:xfrm>
            <a:off x="823913" y="5413375"/>
            <a:ext cx="7475537" cy="913875"/>
          </a:xfrm>
          <a:prstGeom prst="roundRect">
            <a:avLst>
              <a:gd name="adj" fmla="val 16667"/>
            </a:avLst>
          </a:prstGeom>
          <a:solidFill>
            <a:schemeClr val="accent2"/>
          </a:solidFill>
          <a:ln w="9525">
            <a:noFill/>
            <a:round/>
            <a:headEnd/>
            <a:tailEnd/>
          </a:ln>
        </p:spPr>
        <p:txBody>
          <a:bodyPr lIns="86493" tIns="43247" rIns="86493" bIns="43247">
            <a:spAutoFit/>
          </a:bodyPr>
          <a:lstStyle/>
          <a:p>
            <a:pPr algn="ctr"/>
            <a:r>
              <a:rPr lang="en-US" sz="1600" dirty="0"/>
              <a:t>What is the best way to allocate compensation dollars and manage your employee benefit program in light of these new federal standards </a:t>
            </a:r>
            <a:r>
              <a:rPr lang="en-US" sz="1600" dirty="0" smtClean="0"/>
              <a:t>affecting </a:t>
            </a:r>
            <a:r>
              <a:rPr lang="en-US" sz="1600" dirty="0"/>
              <a:t>employer-provided health coverage?</a:t>
            </a:r>
          </a:p>
        </p:txBody>
      </p:sp>
      <p:sp>
        <p:nvSpPr>
          <p:cNvPr id="50195" name="Rectangle 6"/>
          <p:cNvSpPr>
            <a:spLocks noChangeArrowheads="1"/>
          </p:cNvSpPr>
          <p:nvPr/>
        </p:nvSpPr>
        <p:spPr bwMode="auto">
          <a:xfrm>
            <a:off x="3429000" y="4572000"/>
            <a:ext cx="2359025" cy="625475"/>
          </a:xfrm>
          <a:prstGeom prst="rect">
            <a:avLst/>
          </a:prstGeom>
          <a:noFill/>
          <a:ln w="9525">
            <a:noFill/>
            <a:miter lim="800000"/>
            <a:headEnd/>
            <a:tailEnd/>
          </a:ln>
        </p:spPr>
        <p:txBody>
          <a:bodyPr lIns="86493" tIns="43247" rIns="86493" bIns="43247">
            <a:spAutoFit/>
          </a:bodyPr>
          <a:lstStyle/>
          <a:p>
            <a:pPr algn="ctr"/>
            <a:r>
              <a:rPr lang="en-US" sz="1700" b="1" dirty="0">
                <a:latin typeface="Georgia" pitchFamily="18" charset="0"/>
              </a:rPr>
              <a:t>“Individual”</a:t>
            </a:r>
          </a:p>
          <a:p>
            <a:pPr algn="ctr"/>
            <a:r>
              <a:rPr lang="en-US" sz="1700" b="1" dirty="0">
                <a:latin typeface="Georgia" pitchFamily="18" charset="0"/>
              </a:rPr>
              <a:t>Tax Credits</a:t>
            </a:r>
          </a:p>
        </p:txBody>
      </p:sp>
      <p:cxnSp>
        <p:nvCxnSpPr>
          <p:cNvPr id="18" name="Straight Connector 17"/>
          <p:cNvCxnSpPr/>
          <p:nvPr/>
        </p:nvCxnSpPr>
        <p:spPr bwMode="auto">
          <a:xfrm flipV="1">
            <a:off x="3276600" y="4881563"/>
            <a:ext cx="381000" cy="6350"/>
          </a:xfrm>
          <a:prstGeom prst="line">
            <a:avLst/>
          </a:prstGeom>
          <a:solidFill>
            <a:schemeClr val="accent1"/>
          </a:solidFill>
          <a:ln w="31750" cap="flat" cmpd="sng" algn="ctr">
            <a:solidFill>
              <a:schemeClr val="accent4"/>
            </a:solidFill>
            <a:prstDash val="solid"/>
            <a:round/>
            <a:headEnd type="triangle" w="med" len="med"/>
            <a:tailEnd type="none" w="med" len="med"/>
          </a:ln>
          <a:effectLst/>
        </p:spPr>
      </p:cxnSp>
      <p:sp>
        <p:nvSpPr>
          <p:cNvPr id="22" name="Rounded Rectangle 21"/>
          <p:cNvSpPr>
            <a:spLocks noChangeArrowheads="1"/>
          </p:cNvSpPr>
          <p:nvPr/>
        </p:nvSpPr>
        <p:spPr bwMode="auto">
          <a:xfrm>
            <a:off x="682625" y="4521200"/>
            <a:ext cx="2540000" cy="703263"/>
          </a:xfrm>
          <a:prstGeom prst="roundRect">
            <a:avLst>
              <a:gd name="adj" fmla="val 16667"/>
            </a:avLst>
          </a:prstGeom>
          <a:solidFill>
            <a:schemeClr val="accent4"/>
          </a:solidFill>
          <a:ln w="9525">
            <a:noFill/>
            <a:round/>
            <a:headEnd/>
            <a:tailEnd/>
          </a:ln>
        </p:spPr>
        <p:txBody>
          <a:bodyPr lIns="86493" tIns="86493" rIns="86493" bIns="86493">
            <a:spAutoFit/>
          </a:bodyPr>
          <a:lstStyle/>
          <a:p>
            <a:pPr algn="ctr"/>
            <a:r>
              <a:rPr lang="en-US" sz="1500" dirty="0">
                <a:solidFill>
                  <a:schemeClr val="bg1"/>
                </a:solidFill>
                <a:latin typeface="Verdana" pitchFamily="34" charset="0"/>
              </a:rPr>
              <a:t>&lt; 400% of Federal Poverty Line</a:t>
            </a:r>
          </a:p>
        </p:txBody>
      </p:sp>
      <p:cxnSp>
        <p:nvCxnSpPr>
          <p:cNvPr id="25" name="Straight Connector 24"/>
          <p:cNvCxnSpPr/>
          <p:nvPr/>
        </p:nvCxnSpPr>
        <p:spPr bwMode="auto">
          <a:xfrm rot="5400000">
            <a:off x="1766887" y="2895601"/>
            <a:ext cx="457202" cy="0"/>
          </a:xfrm>
          <a:prstGeom prst="line">
            <a:avLst/>
          </a:prstGeom>
          <a:solidFill>
            <a:schemeClr val="accent1"/>
          </a:solidFill>
          <a:ln w="31750" cap="flat" cmpd="sng" algn="ctr">
            <a:solidFill>
              <a:schemeClr val="accent4"/>
            </a:solidFill>
            <a:prstDash val="solid"/>
            <a:round/>
            <a:headEnd type="triangle" w="med" len="med"/>
            <a:tailEnd type="none" w="med" len="med"/>
          </a:ln>
          <a:effectLst/>
        </p:spPr>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down)">
                                      <p:cBhvr>
                                        <p:cTn id="7" dur="1000"/>
                                        <p:tgtEl>
                                          <p:spTgt spid="25"/>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ipe(up)">
                                      <p:cBhvr>
                                        <p:cTn id="11" dur="500"/>
                                        <p:tgtEl>
                                          <p:spTgt spid="2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left)">
                                      <p:cBhvr>
                                        <p:cTn id="16" dur="1000"/>
                                        <p:tgtEl>
                                          <p:spTgt spid="20"/>
                                        </p:tgtEl>
                                      </p:cBhvr>
                                    </p:animEffect>
                                  </p:childTnLst>
                                </p:cTn>
                              </p:par>
                            </p:childTnLst>
                          </p:cTn>
                        </p:par>
                        <p:par>
                          <p:cTn id="17" fill="hold">
                            <p:stCondLst>
                              <p:cond delay="1000"/>
                            </p:stCondLst>
                            <p:childTnLst>
                              <p:par>
                                <p:cTn id="18" presetID="22" presetClass="entr" presetSubtype="8"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left)">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up)">
                                      <p:cBhvr>
                                        <p:cTn id="25" dur="1000"/>
                                        <p:tgtEl>
                                          <p:spTgt spid="16"/>
                                        </p:tgtEl>
                                      </p:cBhvr>
                                    </p:animEffect>
                                  </p:childTnLst>
                                </p:cTn>
                              </p:par>
                            </p:childTnLst>
                          </p:cTn>
                        </p:par>
                        <p:par>
                          <p:cTn id="26" fill="hold">
                            <p:stCondLst>
                              <p:cond delay="1000"/>
                            </p:stCondLst>
                            <p:childTnLst>
                              <p:par>
                                <p:cTn id="27" presetID="22" presetClass="entr" presetSubtype="1"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up)">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2" fill="hold"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right)">
                                      <p:cBhvr>
                                        <p:cTn id="34" dur="1000"/>
                                        <p:tgtEl>
                                          <p:spTgt spid="18"/>
                                        </p:tgtEl>
                                      </p:cBhvr>
                                    </p:animEffect>
                                  </p:childTnLst>
                                </p:cTn>
                              </p:par>
                            </p:childTnLst>
                          </p:cTn>
                        </p:par>
                        <p:par>
                          <p:cTn id="35" fill="hold">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wipe(up)">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5" grpId="0" animBg="1"/>
      <p:bldP spid="21" grpId="0" animBg="1"/>
      <p:bldP spid="24" grpId="0" animBg="1"/>
      <p:bldP spid="2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 exchanges</a:t>
            </a:r>
            <a:endParaRPr lang="en-US" dirty="0"/>
          </a:p>
        </p:txBody>
      </p:sp>
      <p:sp>
        <p:nvSpPr>
          <p:cNvPr id="4" name="Content Placeholder 3"/>
          <p:cNvSpPr>
            <a:spLocks noGrp="1"/>
          </p:cNvSpPr>
          <p:nvPr>
            <p:ph idx="1"/>
          </p:nvPr>
        </p:nvSpPr>
        <p:spPr>
          <a:xfrm>
            <a:off x="457200" y="1066800"/>
            <a:ext cx="8255000" cy="4930775"/>
          </a:xfrm>
        </p:spPr>
        <p:txBody>
          <a:bodyPr>
            <a:normAutofit lnSpcReduction="10000"/>
          </a:bodyPr>
          <a:lstStyle/>
          <a:p>
            <a:pPr>
              <a:spcBef>
                <a:spcPts val="600"/>
              </a:spcBef>
              <a:buClr>
                <a:schemeClr val="tx2"/>
              </a:buClr>
            </a:pPr>
            <a:r>
              <a:rPr lang="en-US" sz="1900" b="1" dirty="0" smtClean="0"/>
              <a:t>General overview</a:t>
            </a:r>
          </a:p>
          <a:p>
            <a:pPr lvl="1">
              <a:spcBef>
                <a:spcPts val="600"/>
              </a:spcBef>
            </a:pPr>
            <a:r>
              <a:rPr lang="en-US" sz="1500" dirty="0" smtClean="0"/>
              <a:t>Basically federally supervised, but state-operated, marketplaces where health insurance policies meeting specific eligibility and benefits requirements will be available for individuals and certain employers, starting in 2014</a:t>
            </a:r>
          </a:p>
          <a:p>
            <a:pPr lvl="1">
              <a:spcBef>
                <a:spcPts val="600"/>
              </a:spcBef>
            </a:pPr>
            <a:r>
              <a:rPr lang="en-US" sz="1500" dirty="0" smtClean="0"/>
              <a:t>Each state must establish at least one exchange (federal government will operate one if a state chooses not to establish its own)</a:t>
            </a:r>
          </a:p>
          <a:p>
            <a:pPr lvl="1">
              <a:spcBef>
                <a:spcPts val="600"/>
              </a:spcBef>
            </a:pPr>
            <a:r>
              <a:rPr lang="en-US" sz="1500" dirty="0" smtClean="0"/>
              <a:t>Initially only open to employers with </a:t>
            </a:r>
            <a:r>
              <a:rPr lang="en-US" sz="1500" u="sng" dirty="0" smtClean="0"/>
              <a:t>&lt;</a:t>
            </a:r>
            <a:r>
              <a:rPr lang="en-US" sz="1500" dirty="0" smtClean="0"/>
              <a:t> 100 employees (but a state may lower threshold down to </a:t>
            </a:r>
            <a:r>
              <a:rPr lang="en-US" sz="1500" u="sng" dirty="0" smtClean="0"/>
              <a:t>&lt;</a:t>
            </a:r>
            <a:r>
              <a:rPr lang="en-US" sz="1500" dirty="0" smtClean="0"/>
              <a:t> 50 employees for years before 2016); beginning in 2017, states may allow all employers of any size to participate</a:t>
            </a:r>
          </a:p>
          <a:p>
            <a:pPr>
              <a:spcBef>
                <a:spcPts val="600"/>
              </a:spcBef>
              <a:buClr>
                <a:schemeClr val="tx2"/>
              </a:buClr>
            </a:pPr>
            <a:r>
              <a:rPr lang="en-US" sz="1900" b="1" dirty="0" smtClean="0"/>
              <a:t>Five coverage tiers will be available</a:t>
            </a:r>
          </a:p>
          <a:p>
            <a:pPr lvl="1">
              <a:spcBef>
                <a:spcPts val="600"/>
              </a:spcBef>
            </a:pPr>
            <a:r>
              <a:rPr lang="en-US" sz="1500" dirty="0" smtClean="0"/>
              <a:t>Four (bronze, </a:t>
            </a:r>
            <a:r>
              <a:rPr lang="en-US" sz="1500" b="1" u="sng" dirty="0" smtClean="0"/>
              <a:t>silver</a:t>
            </a:r>
            <a:r>
              <a:rPr lang="en-US" sz="1500" dirty="0" smtClean="0"/>
              <a:t>, gold, and platinum) will vary based on actuarial value of covered benefits (60%, </a:t>
            </a:r>
            <a:r>
              <a:rPr lang="en-US" sz="1500" b="1" u="sng" dirty="0" smtClean="0"/>
              <a:t>70%</a:t>
            </a:r>
            <a:r>
              <a:rPr lang="en-US" sz="1500" dirty="0" smtClean="0"/>
              <a:t>, 80%, and 90%, respectively)</a:t>
            </a:r>
          </a:p>
          <a:p>
            <a:pPr lvl="1">
              <a:spcBef>
                <a:spcPts val="600"/>
              </a:spcBef>
            </a:pPr>
            <a:r>
              <a:rPr lang="en-US" sz="1500" dirty="0" smtClean="0"/>
              <a:t>One catastrophic tier for individuals up to age 30 in individual market</a:t>
            </a:r>
          </a:p>
          <a:p>
            <a:pPr>
              <a:spcBef>
                <a:spcPts val="600"/>
              </a:spcBef>
              <a:buClr>
                <a:schemeClr val="tx2"/>
              </a:buClr>
            </a:pPr>
            <a:r>
              <a:rPr lang="en-US" sz="1900" b="1" dirty="0" smtClean="0"/>
              <a:t>Coverage subject to modified community rating (no individual medical underwriting)</a:t>
            </a:r>
          </a:p>
          <a:p>
            <a:pPr lvl="1">
              <a:spcBef>
                <a:spcPts val="600"/>
              </a:spcBef>
            </a:pPr>
            <a:r>
              <a:rPr lang="en-US" sz="1500" dirty="0" smtClean="0"/>
              <a:t>Rates can vary </a:t>
            </a:r>
            <a:r>
              <a:rPr lang="en-US" sz="1500" b="1" dirty="0" smtClean="0"/>
              <a:t>only</a:t>
            </a:r>
            <a:r>
              <a:rPr lang="en-US" sz="1500" dirty="0" smtClean="0"/>
              <a:t> based on (1) individual or family coverage; (2) geographic area; (3) age (but only within 3:1 ratio band for adults); and (4) tobacco use (but only within 1.5:1 ratio band)</a:t>
            </a:r>
          </a:p>
        </p:txBody>
      </p:sp>
      <p:sp>
        <p:nvSpPr>
          <p:cNvPr id="3" name="Slide Number Placeholder 2"/>
          <p:cNvSpPr>
            <a:spLocks noGrp="1"/>
          </p:cNvSpPr>
          <p:nvPr>
            <p:ph type="sldNum" sz="quarter" idx="10"/>
          </p:nvPr>
        </p:nvSpPr>
        <p:spPr>
          <a:xfrm>
            <a:off x="7010400" y="6629400"/>
            <a:ext cx="2133600" cy="228600"/>
          </a:xfrm>
        </p:spPr>
        <p:txBody>
          <a:bodyPr/>
          <a:lstStyle/>
          <a:p>
            <a:pPr algn="r">
              <a:defRPr/>
            </a:pPr>
            <a:fld id="{C39951D6-92B6-44F2-A50C-82440252520F}" type="slidenum">
              <a:rPr lang="en-US" smtClean="0"/>
              <a:pPr algn="r">
                <a:defRPr/>
              </a:pPr>
              <a:t>17</a:t>
            </a:fld>
            <a:endParaRPr lang="en-US" dirty="0">
              <a:solidFill>
                <a:srgbClr val="000000"/>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3"/>
          <p:cNvSpPr txBox="1">
            <a:spLocks noChangeArrowheads="1"/>
          </p:cNvSpPr>
          <p:nvPr/>
        </p:nvSpPr>
        <p:spPr bwMode="auto">
          <a:xfrm>
            <a:off x="257175" y="663575"/>
            <a:ext cx="8886825" cy="575720"/>
          </a:xfrm>
          <a:prstGeom prst="rect">
            <a:avLst/>
          </a:prstGeom>
          <a:noFill/>
          <a:ln w="9525">
            <a:noFill/>
            <a:miter lim="800000"/>
            <a:headEnd/>
            <a:tailEnd/>
          </a:ln>
        </p:spPr>
        <p:txBody>
          <a:bodyPr lIns="82472" tIns="41236" rIns="82472" bIns="41236">
            <a:spAutoFit/>
          </a:bodyPr>
          <a:lstStyle/>
          <a:p>
            <a:pPr defTabSz="825500" eaLnBrk="0" hangingPunct="0">
              <a:spcBef>
                <a:spcPct val="50000"/>
              </a:spcBef>
            </a:pPr>
            <a:r>
              <a:rPr lang="en-US" sz="3200" dirty="0" smtClean="0">
                <a:solidFill>
                  <a:srgbClr val="D4002F"/>
                </a:solidFill>
                <a:latin typeface="Georgia" pitchFamily="18" charset="0"/>
              </a:rPr>
              <a:t>Employer “play or pay” mandates</a:t>
            </a:r>
            <a:endParaRPr lang="en-US" sz="3200" dirty="0">
              <a:solidFill>
                <a:srgbClr val="D4002F"/>
              </a:solidFill>
              <a:latin typeface="Georgia" pitchFamily="18" charset="0"/>
            </a:endParaRPr>
          </a:p>
        </p:txBody>
      </p:sp>
      <p:sp>
        <p:nvSpPr>
          <p:cNvPr id="62467" name="Rectangle 4"/>
          <p:cNvSpPr>
            <a:spLocks noChangeArrowheads="1"/>
          </p:cNvSpPr>
          <p:nvPr/>
        </p:nvSpPr>
        <p:spPr bwMode="auto">
          <a:xfrm>
            <a:off x="277813" y="1300163"/>
            <a:ext cx="8510587" cy="2524125"/>
          </a:xfrm>
          <a:prstGeom prst="rect">
            <a:avLst/>
          </a:prstGeom>
          <a:noFill/>
          <a:ln w="9525" algn="ctr">
            <a:noFill/>
            <a:miter lim="800000"/>
            <a:headEnd/>
            <a:tailEnd/>
          </a:ln>
        </p:spPr>
        <p:txBody>
          <a:bodyPr lIns="91432" tIns="45716" rIns="91432" bIns="45716"/>
          <a:lstStyle/>
          <a:p>
            <a:pPr marL="269875" indent="-269875" defTabSz="865188">
              <a:buClr>
                <a:srgbClr val="D4002F"/>
              </a:buClr>
            </a:pPr>
            <a:endParaRPr lang="en-US" b="1" dirty="0">
              <a:solidFill>
                <a:srgbClr val="000000"/>
              </a:solidFill>
              <a:latin typeface="Verdana" pitchFamily="34" charset="0"/>
            </a:endParaRPr>
          </a:p>
        </p:txBody>
      </p:sp>
      <p:sp>
        <p:nvSpPr>
          <p:cNvPr id="7" name="TextBox 5"/>
          <p:cNvSpPr>
            <a:spLocks noChangeArrowheads="1"/>
          </p:cNvSpPr>
          <p:nvPr/>
        </p:nvSpPr>
        <p:spPr bwMode="auto">
          <a:xfrm>
            <a:off x="533400" y="1210032"/>
            <a:ext cx="7875199" cy="1685568"/>
          </a:xfrm>
          <a:prstGeom prst="roundRect">
            <a:avLst>
              <a:gd name="adj" fmla="val 16667"/>
            </a:avLst>
          </a:prstGeom>
          <a:solidFill>
            <a:srgbClr val="BB0826"/>
          </a:solidFill>
          <a:ln w="38100">
            <a:solidFill>
              <a:schemeClr val="bg1"/>
            </a:solidFill>
            <a:round/>
            <a:headEnd/>
            <a:tailEnd/>
          </a:ln>
          <a:effectLst>
            <a:outerShdw dist="38100" dir="2700000" algn="tl" rotWithShape="0">
              <a:srgbClr val="000000">
                <a:alpha val="39999"/>
              </a:srgbClr>
            </a:outerShdw>
          </a:effectLst>
        </p:spPr>
        <p:txBody>
          <a:bodyPr wrap="square" tIns="91440" bIns="91440">
            <a:spAutoFit/>
          </a:bodyPr>
          <a:lstStyle/>
          <a:p>
            <a:pPr marL="231775" indent="-231775">
              <a:spcBef>
                <a:spcPts val="600"/>
              </a:spcBef>
              <a:buSzPct val="115000"/>
              <a:defRPr/>
            </a:pPr>
            <a:r>
              <a:rPr lang="en-US" sz="1600" b="1" dirty="0">
                <a:solidFill>
                  <a:schemeClr val="bg1"/>
                </a:solidFill>
                <a:latin typeface="Verdana" pitchFamily="34" charset="0"/>
                <a:ea typeface="ヒラギノ角ゴ Pro W3" pitchFamily="1" charset="-128"/>
                <a:cs typeface="+mn-cs"/>
              </a:rPr>
              <a:t>Planning Tip – </a:t>
            </a:r>
            <a:r>
              <a:rPr lang="en-US" sz="1600" b="1" dirty="0" smtClean="0">
                <a:solidFill>
                  <a:schemeClr val="bg1"/>
                </a:solidFill>
                <a:latin typeface="Verdana" pitchFamily="34" charset="0"/>
                <a:ea typeface="ヒラギノ角ゴ Pro W3" pitchFamily="1" charset="-128"/>
                <a:cs typeface="+mn-cs"/>
              </a:rPr>
              <a:t>Manage staffing and work hours carefully</a:t>
            </a:r>
            <a:endParaRPr lang="en-US" sz="1600" b="1" dirty="0">
              <a:solidFill>
                <a:schemeClr val="bg1"/>
              </a:solidFill>
              <a:latin typeface="Verdana" pitchFamily="34" charset="0"/>
              <a:ea typeface="ヒラギノ角ゴ Pro W3" pitchFamily="1" charset="-128"/>
              <a:cs typeface="+mn-cs"/>
            </a:endParaRPr>
          </a:p>
          <a:p>
            <a:pPr marL="231775" indent="-231775">
              <a:spcBef>
                <a:spcPts val="600"/>
              </a:spcBef>
              <a:buSzPct val="115000"/>
              <a:buFont typeface="Arial" charset="0"/>
              <a:buChar char="•"/>
              <a:defRPr/>
            </a:pPr>
            <a:r>
              <a:rPr lang="en-US" sz="1400" dirty="0">
                <a:solidFill>
                  <a:schemeClr val="bg1"/>
                </a:solidFill>
                <a:latin typeface="Verdana" pitchFamily="34" charset="0"/>
                <a:ea typeface="ヒラギノ角ゴ Pro W3" pitchFamily="1" charset="-128"/>
                <a:cs typeface="+mn-cs"/>
              </a:rPr>
              <a:t>Penalties are based on actual full-time </a:t>
            </a:r>
            <a:r>
              <a:rPr lang="en-US" sz="1400" u="sng" dirty="0" smtClean="0">
                <a:solidFill>
                  <a:schemeClr val="bg1"/>
                </a:solidFill>
                <a:latin typeface="Verdana" pitchFamily="34" charset="0"/>
                <a:ea typeface="ヒラギノ角ゴ Pro W3" pitchFamily="1" charset="-128"/>
              </a:rPr>
              <a:t>&gt;</a:t>
            </a:r>
            <a:r>
              <a:rPr lang="en-US" sz="1400" dirty="0" smtClean="0">
                <a:solidFill>
                  <a:schemeClr val="bg1"/>
                </a:solidFill>
                <a:latin typeface="Verdana" pitchFamily="34" charset="0"/>
                <a:ea typeface="ヒラギノ角ゴ Pro W3" pitchFamily="1" charset="-128"/>
              </a:rPr>
              <a:t> 30 hours per week employees</a:t>
            </a:r>
            <a:endParaRPr lang="en-US" sz="1400" dirty="0">
              <a:solidFill>
                <a:schemeClr val="bg1"/>
              </a:solidFill>
              <a:latin typeface="Verdana" pitchFamily="34" charset="0"/>
              <a:ea typeface="ヒラギノ角ゴ Pro W3" pitchFamily="1" charset="-128"/>
              <a:cs typeface="+mn-cs"/>
            </a:endParaRPr>
          </a:p>
          <a:p>
            <a:pPr marL="231775" indent="-231775">
              <a:spcBef>
                <a:spcPts val="600"/>
              </a:spcBef>
              <a:buSzPct val="115000"/>
              <a:buFont typeface="Arial" charset="0"/>
              <a:buChar char="•"/>
              <a:defRPr/>
            </a:pPr>
            <a:r>
              <a:rPr lang="en-US" sz="1400" dirty="0">
                <a:solidFill>
                  <a:schemeClr val="bg1"/>
                </a:solidFill>
                <a:latin typeface="Verdana" pitchFamily="34" charset="0"/>
                <a:ea typeface="ヒラギノ角ゴ Pro W3" pitchFamily="1" charset="-128"/>
                <a:cs typeface="+mn-cs"/>
              </a:rPr>
              <a:t>Minimize the number of full-time employees (but perhaps hire more </a:t>
            </a:r>
            <a:r>
              <a:rPr lang="en-US" sz="1400" dirty="0" smtClean="0">
                <a:solidFill>
                  <a:schemeClr val="bg1"/>
                </a:solidFill>
                <a:latin typeface="Verdana" pitchFamily="34" charset="0"/>
                <a:ea typeface="ヒラギノ角ゴ Pro W3" pitchFamily="1" charset="-128"/>
                <a:cs typeface="+mn-cs"/>
              </a:rPr>
              <a:t>part-time, seasonal, and/or use leased employees for certain functions)</a:t>
            </a:r>
            <a:endParaRPr lang="en-US" sz="1400" dirty="0">
              <a:solidFill>
                <a:schemeClr val="bg1"/>
              </a:solidFill>
              <a:latin typeface="Verdana" pitchFamily="34" charset="0"/>
              <a:ea typeface="ヒラギノ角ゴ Pro W3" pitchFamily="1" charset="-128"/>
              <a:cs typeface="+mn-cs"/>
            </a:endParaRPr>
          </a:p>
          <a:p>
            <a:pPr marL="231775" indent="-231775">
              <a:spcBef>
                <a:spcPts val="600"/>
              </a:spcBef>
              <a:buSzPct val="115000"/>
              <a:buFont typeface="Arial" charset="0"/>
              <a:buChar char="•"/>
              <a:defRPr/>
            </a:pPr>
            <a:r>
              <a:rPr lang="en-US" sz="1400" dirty="0">
                <a:solidFill>
                  <a:schemeClr val="bg1"/>
                </a:solidFill>
                <a:latin typeface="Verdana" pitchFamily="34" charset="0"/>
                <a:ea typeface="ヒラギノ角ゴ Pro W3" pitchFamily="1" charset="-128"/>
                <a:cs typeface="+mn-cs"/>
              </a:rPr>
              <a:t>Start considering changes in staffing policies now?</a:t>
            </a:r>
          </a:p>
        </p:txBody>
      </p:sp>
      <p:sp>
        <p:nvSpPr>
          <p:cNvPr id="8" name="Slide Number Placeholder 7"/>
          <p:cNvSpPr>
            <a:spLocks noGrp="1"/>
          </p:cNvSpPr>
          <p:nvPr>
            <p:ph type="sldNum" sz="quarter" idx="12"/>
          </p:nvPr>
        </p:nvSpPr>
        <p:spPr/>
        <p:txBody>
          <a:bodyPr/>
          <a:lstStyle/>
          <a:p>
            <a:fld id="{0E49032C-FC1D-455E-94CE-D351C1237721}" type="slidenum">
              <a:rPr lang="en-US" smtClean="0"/>
              <a:pPr/>
              <a:t>18</a:t>
            </a:fld>
            <a:endParaRPr lang="en-US"/>
          </a:p>
        </p:txBody>
      </p:sp>
      <p:sp>
        <p:nvSpPr>
          <p:cNvPr id="10" name="TextBox 4"/>
          <p:cNvSpPr>
            <a:spLocks noChangeArrowheads="1"/>
          </p:cNvSpPr>
          <p:nvPr/>
        </p:nvSpPr>
        <p:spPr bwMode="auto">
          <a:xfrm>
            <a:off x="565150" y="2927509"/>
            <a:ext cx="7893050" cy="3473291"/>
          </a:xfrm>
          <a:prstGeom prst="roundRect">
            <a:avLst>
              <a:gd name="adj" fmla="val 16667"/>
            </a:avLst>
          </a:prstGeom>
          <a:solidFill>
            <a:srgbClr val="BB0826"/>
          </a:solidFill>
          <a:ln w="38100">
            <a:solidFill>
              <a:schemeClr val="bg1"/>
            </a:solidFill>
            <a:round/>
            <a:headEnd/>
            <a:tailEnd/>
          </a:ln>
          <a:effectLst>
            <a:outerShdw dist="38100" dir="2700000" algn="tl" rotWithShape="0">
              <a:srgbClr val="000000">
                <a:alpha val="39999"/>
              </a:srgbClr>
            </a:outerShdw>
          </a:effectLst>
        </p:spPr>
        <p:txBody>
          <a:bodyPr tIns="91440" bIns="91440">
            <a:spAutoFit/>
          </a:bodyPr>
          <a:lstStyle/>
          <a:p>
            <a:pPr>
              <a:spcBef>
                <a:spcPts val="600"/>
              </a:spcBef>
              <a:buSzPct val="115000"/>
              <a:defRPr/>
            </a:pPr>
            <a:r>
              <a:rPr lang="en-US" sz="1600" b="1" dirty="0">
                <a:solidFill>
                  <a:schemeClr val="bg1"/>
                </a:solidFill>
                <a:latin typeface="Verdana" pitchFamily="34" charset="0"/>
                <a:ea typeface="ヒラギノ角ゴ Pro W3" pitchFamily="1" charset="-128"/>
                <a:cs typeface="+mn-cs"/>
              </a:rPr>
              <a:t>Planning Tip </a:t>
            </a:r>
            <a:r>
              <a:rPr lang="en-US" sz="1600" b="1" dirty="0" smtClean="0">
                <a:solidFill>
                  <a:schemeClr val="bg1"/>
                </a:solidFill>
                <a:latin typeface="Verdana" pitchFamily="34" charset="0"/>
                <a:ea typeface="ヒラギノ角ゴ Pro W3" pitchFamily="1" charset="-128"/>
                <a:cs typeface="+mn-cs"/>
              </a:rPr>
              <a:t>– “Do the math” on dropping coverage; address strategy/philosophy/finance considerations for </a:t>
            </a:r>
            <a:r>
              <a:rPr lang="en-US" sz="1600" b="1" u="sng" dirty="0">
                <a:solidFill>
                  <a:schemeClr val="bg1"/>
                </a:solidFill>
                <a:latin typeface="Verdana" pitchFamily="34" charset="0"/>
                <a:ea typeface="ヒラギノ角ゴ Pro W3" pitchFamily="1" charset="-128"/>
                <a:cs typeface="+mn-cs"/>
              </a:rPr>
              <a:t>your</a:t>
            </a:r>
            <a:r>
              <a:rPr lang="en-US" sz="1600" b="1" dirty="0">
                <a:solidFill>
                  <a:schemeClr val="bg1"/>
                </a:solidFill>
                <a:latin typeface="Verdana" pitchFamily="34" charset="0"/>
                <a:ea typeface="ヒラギノ角ゴ Pro W3" pitchFamily="1" charset="-128"/>
                <a:cs typeface="+mn-cs"/>
              </a:rPr>
              <a:t> business</a:t>
            </a:r>
          </a:p>
          <a:p>
            <a:pPr marL="234950" indent="-234950">
              <a:spcBef>
                <a:spcPts val="600"/>
              </a:spcBef>
              <a:buSzPct val="115000"/>
              <a:buFont typeface="Arial" charset="0"/>
              <a:buChar char="•"/>
              <a:defRPr/>
            </a:pPr>
            <a:r>
              <a:rPr lang="en-US" sz="1400" b="1" dirty="0" smtClean="0">
                <a:solidFill>
                  <a:schemeClr val="bg1"/>
                </a:solidFill>
                <a:latin typeface="Verdana" pitchFamily="34" charset="0"/>
                <a:ea typeface="ヒラギノ角ゴ Pro W3" pitchFamily="1" charset="-128"/>
              </a:rPr>
              <a:t>“Affordable” coverage may be easier than you think</a:t>
            </a:r>
            <a:endParaRPr lang="en-US" sz="1400" dirty="0">
              <a:solidFill>
                <a:schemeClr val="bg1"/>
              </a:solidFill>
              <a:latin typeface="Verdana" pitchFamily="34" charset="0"/>
              <a:ea typeface="ヒラギノ角ゴ Pro W3" pitchFamily="1" charset="-128"/>
              <a:cs typeface="+mn-cs"/>
            </a:endParaRPr>
          </a:p>
          <a:p>
            <a:pPr marL="234950" indent="-234950">
              <a:spcBef>
                <a:spcPts val="600"/>
              </a:spcBef>
              <a:buSzPct val="115000"/>
              <a:buFont typeface="Arial" charset="0"/>
              <a:buChar char="•"/>
              <a:defRPr/>
            </a:pPr>
            <a:r>
              <a:rPr lang="en-US" sz="1400" dirty="0" smtClean="0">
                <a:solidFill>
                  <a:schemeClr val="bg1"/>
                </a:solidFill>
                <a:latin typeface="Verdana" pitchFamily="34" charset="0"/>
                <a:ea typeface="ヒラギノ角ゴ Pro W3" pitchFamily="1" charset="-128"/>
                <a:cs typeface="+mn-cs"/>
              </a:rPr>
              <a:t>Current reasons for offering coverage will still apply, including overall </a:t>
            </a:r>
            <a:r>
              <a:rPr lang="en-US" sz="1400" dirty="0">
                <a:solidFill>
                  <a:schemeClr val="bg1"/>
                </a:solidFill>
                <a:latin typeface="Verdana" pitchFamily="34" charset="0"/>
                <a:ea typeface="ヒラギノ角ゴ Pro W3" pitchFamily="1" charset="-128"/>
                <a:cs typeface="+mn-cs"/>
              </a:rPr>
              <a:t>competitive pressures to attract and retain best possible (and healthiest) workforce to maximize productivity</a:t>
            </a:r>
          </a:p>
          <a:p>
            <a:pPr marL="234950" indent="-234950">
              <a:spcBef>
                <a:spcPts val="600"/>
              </a:spcBef>
              <a:buSzPct val="115000"/>
              <a:buFont typeface="Arial" charset="0"/>
              <a:buChar char="•"/>
              <a:defRPr/>
            </a:pPr>
            <a:r>
              <a:rPr lang="en-US" sz="1400" b="1" u="sng" dirty="0" smtClean="0">
                <a:solidFill>
                  <a:schemeClr val="bg1"/>
                </a:solidFill>
                <a:latin typeface="Verdana" pitchFamily="34" charset="0"/>
                <a:ea typeface="ヒラギノ角ゴ Pro W3" pitchFamily="1" charset="-128"/>
              </a:rPr>
              <a:t>I</a:t>
            </a:r>
            <a:r>
              <a:rPr lang="en-US" sz="1400" b="1" u="sng" dirty="0" smtClean="0">
                <a:solidFill>
                  <a:schemeClr val="bg1"/>
                </a:solidFill>
                <a:latin typeface="Verdana" pitchFamily="34" charset="0"/>
                <a:ea typeface="ヒラギノ角ゴ Pro W3" pitchFamily="1" charset="-128"/>
                <a:cs typeface="+mn-cs"/>
              </a:rPr>
              <a:t>dentify the </a:t>
            </a:r>
            <a:r>
              <a:rPr lang="en-US" sz="1400" b="1" u="sng" dirty="0">
                <a:solidFill>
                  <a:schemeClr val="bg1"/>
                </a:solidFill>
                <a:latin typeface="Verdana" pitchFamily="34" charset="0"/>
                <a:ea typeface="ヒラギノ角ゴ Pro W3" pitchFamily="1" charset="-128"/>
                <a:cs typeface="+mn-cs"/>
              </a:rPr>
              <a:t>“sweet spot”</a:t>
            </a:r>
            <a:r>
              <a:rPr lang="en-US" sz="1400" dirty="0">
                <a:solidFill>
                  <a:schemeClr val="bg1"/>
                </a:solidFill>
                <a:latin typeface="Verdana" pitchFamily="34" charset="0"/>
                <a:ea typeface="ヒラギノ角ゴ Pro W3" pitchFamily="1" charset="-128"/>
                <a:cs typeface="+mn-cs"/>
              </a:rPr>
              <a:t> in terms of the level and allocation of employer subsidies to find optimal balance between tax subsidies available for employer-provided coverage and for new Exchange coverage</a:t>
            </a:r>
          </a:p>
          <a:p>
            <a:pPr marL="234950" indent="-234950">
              <a:spcBef>
                <a:spcPts val="600"/>
              </a:spcBef>
              <a:buSzPct val="115000"/>
              <a:buFont typeface="Arial" charset="0"/>
              <a:buChar char="•"/>
              <a:defRPr/>
            </a:pPr>
            <a:r>
              <a:rPr lang="en-US" sz="1400" dirty="0" smtClean="0">
                <a:solidFill>
                  <a:schemeClr val="bg1"/>
                </a:solidFill>
                <a:latin typeface="Verdana" pitchFamily="34" charset="0"/>
                <a:ea typeface="ヒラギノ角ゴ Pro W3" pitchFamily="1" charset="-128"/>
                <a:cs typeface="+mn-cs"/>
              </a:rPr>
              <a:t>Sample strategy:  Offer </a:t>
            </a:r>
            <a:r>
              <a:rPr lang="en-US" sz="1400" dirty="0">
                <a:solidFill>
                  <a:schemeClr val="bg1"/>
                </a:solidFill>
                <a:latin typeface="Verdana" pitchFamily="34" charset="0"/>
                <a:ea typeface="ヒラギノ角ゴ Pro W3" pitchFamily="1" charset="-128"/>
                <a:cs typeface="+mn-cs"/>
              </a:rPr>
              <a:t>“minimum value” plan that is </a:t>
            </a:r>
            <a:r>
              <a:rPr lang="en-US" sz="1400" dirty="0" smtClean="0">
                <a:solidFill>
                  <a:schemeClr val="bg1"/>
                </a:solidFill>
                <a:latin typeface="Verdana" pitchFamily="34" charset="0"/>
                <a:ea typeface="ヒラギノ角ゴ Pro W3" pitchFamily="1" charset="-128"/>
                <a:cs typeface="+mn-cs"/>
              </a:rPr>
              <a:t>“</a:t>
            </a:r>
            <a:r>
              <a:rPr lang="en-US" sz="1400" dirty="0">
                <a:solidFill>
                  <a:schemeClr val="bg1"/>
                </a:solidFill>
                <a:latin typeface="Verdana" pitchFamily="34" charset="0"/>
                <a:ea typeface="ヒラギノ角ゴ Pro W3" pitchFamily="1" charset="-128"/>
                <a:cs typeface="+mn-cs"/>
              </a:rPr>
              <a:t>affordable</a:t>
            </a:r>
            <a:r>
              <a:rPr lang="en-US" sz="1400" dirty="0" smtClean="0">
                <a:solidFill>
                  <a:schemeClr val="bg1"/>
                </a:solidFill>
                <a:latin typeface="Verdana" pitchFamily="34" charset="0"/>
                <a:ea typeface="ヒラギノ角ゴ Pro W3" pitchFamily="1" charset="-128"/>
                <a:cs typeface="+mn-cs"/>
              </a:rPr>
              <a:t>” </a:t>
            </a:r>
            <a:r>
              <a:rPr lang="en-US" sz="1400" dirty="0">
                <a:solidFill>
                  <a:schemeClr val="bg1"/>
                </a:solidFill>
                <a:latin typeface="Verdana" pitchFamily="34" charset="0"/>
                <a:ea typeface="ヒラギノ角ゴ Pro W3" pitchFamily="1" charset="-128"/>
                <a:cs typeface="+mn-cs"/>
              </a:rPr>
              <a:t>and then offer supplemental benefits that are “excepted benefits” to selected groups of employees to let them buy lower cost-sharing features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10">
                                            <p:bg/>
                                          </p:spTgt>
                                        </p:tgtEl>
                                        <p:attrNameLst>
                                          <p:attrName>style.visibility</p:attrName>
                                        </p:attrNameLst>
                                      </p:cBhvr>
                                      <p:to>
                                        <p:strVal val="visible"/>
                                      </p:to>
                                    </p:set>
                                    <p:animEffect transition="in" filter="wipe(down)">
                                      <p:cBhvr>
                                        <p:cTn id="14" dur="500"/>
                                        <p:tgtEl>
                                          <p:spTgt spid="10">
                                            <p:bg/>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wipe(down)">
                                      <p:cBhvr>
                                        <p:cTn id="19" dur="500"/>
                                        <p:tgtEl>
                                          <p:spTgt spid="1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0">
                                            <p:txEl>
                                              <p:pRg st="1" end="1"/>
                                            </p:txEl>
                                          </p:spTgt>
                                        </p:tgtEl>
                                        <p:attrNameLst>
                                          <p:attrName>style.visibility</p:attrName>
                                        </p:attrNameLst>
                                      </p:cBhvr>
                                      <p:to>
                                        <p:strVal val="visible"/>
                                      </p:to>
                                    </p:set>
                                    <p:animEffect transition="in" filter="wipe(down)">
                                      <p:cBhvr>
                                        <p:cTn id="24" dur="500"/>
                                        <p:tgtEl>
                                          <p:spTgt spid="10">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10">
                                            <p:txEl>
                                              <p:pRg st="2" end="2"/>
                                            </p:txEl>
                                          </p:spTgt>
                                        </p:tgtEl>
                                        <p:attrNameLst>
                                          <p:attrName>style.visibility</p:attrName>
                                        </p:attrNameLst>
                                      </p:cBhvr>
                                      <p:to>
                                        <p:strVal val="visible"/>
                                      </p:to>
                                    </p:set>
                                    <p:animEffect transition="in" filter="wipe(down)">
                                      <p:cBhvr>
                                        <p:cTn id="29" dur="500"/>
                                        <p:tgtEl>
                                          <p:spTgt spid="10">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0">
                                            <p:txEl>
                                              <p:pRg st="3" end="3"/>
                                            </p:txEl>
                                          </p:spTgt>
                                        </p:tgtEl>
                                        <p:attrNameLst>
                                          <p:attrName>style.visibility</p:attrName>
                                        </p:attrNameLst>
                                      </p:cBhvr>
                                      <p:to>
                                        <p:strVal val="visible"/>
                                      </p:to>
                                    </p:set>
                                    <p:animEffect transition="in" filter="wipe(down)">
                                      <p:cBhvr>
                                        <p:cTn id="34" dur="500"/>
                                        <p:tgtEl>
                                          <p:spTgt spid="10">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10">
                                            <p:txEl>
                                              <p:pRg st="4" end="4"/>
                                            </p:txEl>
                                          </p:spTgt>
                                        </p:tgtEl>
                                        <p:attrNameLst>
                                          <p:attrName>style.visibility</p:attrName>
                                        </p:attrNameLst>
                                      </p:cBhvr>
                                      <p:to>
                                        <p:strVal val="visible"/>
                                      </p:to>
                                    </p:set>
                                    <p:animEffect transition="in" filter="wipe(down)">
                                      <p:cBhvr>
                                        <p:cTn id="39"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idx="4294967295"/>
          </p:nvPr>
        </p:nvSpPr>
        <p:spPr/>
        <p:txBody>
          <a:bodyPr/>
          <a:lstStyle/>
          <a:p>
            <a:pPr eaLnBrk="1" hangingPunct="1"/>
            <a:r>
              <a:rPr lang="en-US" dirty="0" smtClean="0">
                <a:solidFill>
                  <a:srgbClr val="D4002F"/>
                </a:solidFill>
              </a:rPr>
              <a:t>Background</a:t>
            </a:r>
          </a:p>
        </p:txBody>
      </p:sp>
      <p:sp>
        <p:nvSpPr>
          <p:cNvPr id="25604" name="Rectangle 3"/>
          <p:cNvSpPr>
            <a:spLocks noGrp="1" noChangeArrowheads="1"/>
          </p:cNvSpPr>
          <p:nvPr>
            <p:ph type="body" idx="4294967295"/>
          </p:nvPr>
        </p:nvSpPr>
        <p:spPr>
          <a:xfrm>
            <a:off x="393700" y="1290638"/>
            <a:ext cx="8255000" cy="4930775"/>
          </a:xfrm>
        </p:spPr>
        <p:txBody>
          <a:bodyPr>
            <a:normAutofit lnSpcReduction="10000"/>
          </a:bodyPr>
          <a:lstStyle/>
          <a:p>
            <a:pPr eaLnBrk="1" hangingPunct="1">
              <a:buClr>
                <a:srgbClr val="D4002F"/>
              </a:buClr>
            </a:pPr>
            <a:r>
              <a:rPr lang="en-US" sz="1900" dirty="0" smtClean="0"/>
              <a:t>Patient Protection and Affordable Care Act (H.R. 3590) was signed into law by President Obama on 3/23/10, and companion bill, the Health Care and Education Reconciliation Act (H.R. 4872), was signed into law on 3/30/10 </a:t>
            </a:r>
          </a:p>
          <a:p>
            <a:pPr lvl="1" eaLnBrk="1" hangingPunct="1"/>
            <a:r>
              <a:rPr lang="en-US" sz="1700" dirty="0" smtClean="0"/>
              <a:t>Together, these two bills constitute the new “Federal Health Care Reform Law” (also commonly referred to as “ACA” or “PPACA”)</a:t>
            </a:r>
          </a:p>
          <a:p>
            <a:pPr eaLnBrk="1" hangingPunct="1">
              <a:buClr>
                <a:srgbClr val="D4002F"/>
              </a:buClr>
            </a:pPr>
            <a:r>
              <a:rPr lang="en-US" sz="1900" dirty="0" smtClean="0"/>
              <a:t>From employer’s perspective, ACA consists of four key interrelated components</a:t>
            </a:r>
          </a:p>
          <a:p>
            <a:pPr lvl="1" eaLnBrk="1" hangingPunct="1"/>
            <a:r>
              <a:rPr lang="en-US" sz="1700" dirty="0" smtClean="0"/>
              <a:t>Market reform affecting plan design or administration</a:t>
            </a:r>
          </a:p>
          <a:p>
            <a:pPr lvl="1" eaLnBrk="1" hangingPunct="1"/>
            <a:r>
              <a:rPr lang="en-US" sz="1700" dirty="0" smtClean="0"/>
              <a:t>Individual responsibility provisions</a:t>
            </a:r>
          </a:p>
          <a:p>
            <a:pPr lvl="1" eaLnBrk="1" hangingPunct="1"/>
            <a:r>
              <a:rPr lang="en-US" sz="1700" dirty="0" smtClean="0"/>
              <a:t>Employer responsibility provisions</a:t>
            </a:r>
          </a:p>
          <a:p>
            <a:pPr lvl="1" eaLnBrk="1" hangingPunct="1"/>
            <a:r>
              <a:rPr lang="en-US" sz="1700" dirty="0" smtClean="0"/>
              <a:t>Revenue raisers and other provisions</a:t>
            </a:r>
          </a:p>
          <a:p>
            <a:pPr eaLnBrk="1" hangingPunct="1"/>
            <a:r>
              <a:rPr lang="en-US" sz="1900" dirty="0" smtClean="0"/>
              <a:t>In terms of effective dates, ACA rolls in on two major waves, with various turbulence before and after </a:t>
            </a:r>
          </a:p>
        </p:txBody>
      </p:sp>
      <p:sp>
        <p:nvSpPr>
          <p:cNvPr id="6" name="Slide Number Placeholder 5"/>
          <p:cNvSpPr>
            <a:spLocks noGrp="1"/>
          </p:cNvSpPr>
          <p:nvPr>
            <p:ph type="sldNum" sz="quarter" idx="12"/>
          </p:nvPr>
        </p:nvSpPr>
        <p:spPr/>
        <p:txBody>
          <a:bodyPr/>
          <a:lstStyle/>
          <a:p>
            <a:fld id="{0E49032C-FC1D-455E-94CE-D351C1237721}" type="slidenum">
              <a:rPr lang="en-US" smtClean="0"/>
              <a:pPr/>
              <a:t>1</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52400" y="993775"/>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Home</a:t>
            </a:r>
          </a:p>
        </p:txBody>
      </p:sp>
      <p:sp>
        <p:nvSpPr>
          <p:cNvPr id="58" name="Rectangle 57"/>
          <p:cNvSpPr/>
          <p:nvPr/>
        </p:nvSpPr>
        <p:spPr>
          <a:xfrm>
            <a:off x="457200" y="990600"/>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Set-up</a:t>
            </a:r>
          </a:p>
        </p:txBody>
      </p:sp>
      <p:sp>
        <p:nvSpPr>
          <p:cNvPr id="63" name="Rectangle 62"/>
          <p:cNvSpPr/>
          <p:nvPr/>
        </p:nvSpPr>
        <p:spPr>
          <a:xfrm>
            <a:off x="1219200" y="990600"/>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HCR Review</a:t>
            </a:r>
          </a:p>
        </p:txBody>
      </p:sp>
      <p:sp>
        <p:nvSpPr>
          <p:cNvPr id="64" name="Rectangle 63"/>
          <p:cNvSpPr/>
          <p:nvPr/>
        </p:nvSpPr>
        <p:spPr>
          <a:xfrm>
            <a:off x="2133600" y="990600"/>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Key Concepts</a:t>
            </a:r>
          </a:p>
        </p:txBody>
      </p:sp>
      <p:sp>
        <p:nvSpPr>
          <p:cNvPr id="65" name="Rectangle 64"/>
          <p:cNvSpPr/>
          <p:nvPr/>
        </p:nvSpPr>
        <p:spPr>
          <a:xfrm>
            <a:off x="3124200" y="990600"/>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Impact Analysis</a:t>
            </a:r>
          </a:p>
        </p:txBody>
      </p:sp>
      <p:sp>
        <p:nvSpPr>
          <p:cNvPr id="66" name="Rectangle 65"/>
          <p:cNvSpPr/>
          <p:nvPr/>
        </p:nvSpPr>
        <p:spPr>
          <a:xfrm>
            <a:off x="4038600" y="990600"/>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Provisions</a:t>
            </a:r>
          </a:p>
        </p:txBody>
      </p:sp>
      <p:sp>
        <p:nvSpPr>
          <p:cNvPr id="67" name="Rectangle 66"/>
          <p:cNvSpPr/>
          <p:nvPr/>
        </p:nvSpPr>
        <p:spPr>
          <a:xfrm>
            <a:off x="4953000" y="990600"/>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About CHROME</a:t>
            </a:r>
          </a:p>
        </p:txBody>
      </p:sp>
      <p:sp>
        <p:nvSpPr>
          <p:cNvPr id="3" name="Notched Right Arrow 2"/>
          <p:cNvSpPr/>
          <p:nvPr/>
        </p:nvSpPr>
        <p:spPr>
          <a:xfrm>
            <a:off x="457200" y="1752600"/>
            <a:ext cx="8420100" cy="1219200"/>
          </a:xfrm>
          <a:prstGeom prst="notchedRightArrow">
            <a:avLst/>
          </a:prstGeom>
          <a:solidFill>
            <a:srgbClr val="739600"/>
          </a:solidFill>
        </p:spPr>
        <p:style>
          <a:lnRef idx="2">
            <a:schemeClr val="accent5">
              <a:shade val="50000"/>
            </a:schemeClr>
          </a:lnRef>
          <a:fillRef idx="1">
            <a:schemeClr val="accent5"/>
          </a:fillRef>
          <a:effectRef idx="0">
            <a:schemeClr val="accent5"/>
          </a:effectRef>
          <a:fontRef idx="minor">
            <a:schemeClr val="lt1"/>
          </a:fontRef>
        </p:style>
        <p:txBody>
          <a:bodyPr lIns="91432" tIns="45716" rIns="91432" bIns="45716" anchor="ctr"/>
          <a:lstStyle/>
          <a:p>
            <a:pPr algn="ctr" fontAlgn="auto">
              <a:spcBef>
                <a:spcPts val="0"/>
              </a:spcBef>
              <a:spcAft>
                <a:spcPts val="0"/>
              </a:spcAft>
              <a:defRPr/>
            </a:pPr>
            <a:endParaRPr lang="en-US" dirty="0"/>
          </a:p>
        </p:txBody>
      </p:sp>
      <p:sp>
        <p:nvSpPr>
          <p:cNvPr id="20" name="Notched Right Arrow 19"/>
          <p:cNvSpPr/>
          <p:nvPr/>
        </p:nvSpPr>
        <p:spPr>
          <a:xfrm>
            <a:off x="457200" y="3200400"/>
            <a:ext cx="8420100" cy="1219200"/>
          </a:xfrm>
          <a:prstGeom prst="notchedRightArrow">
            <a:avLst/>
          </a:prstGeom>
          <a:solidFill>
            <a:srgbClr val="688FCF"/>
          </a:solidFill>
        </p:spPr>
        <p:style>
          <a:lnRef idx="2">
            <a:schemeClr val="accent1">
              <a:shade val="50000"/>
            </a:schemeClr>
          </a:lnRef>
          <a:fillRef idx="1">
            <a:schemeClr val="accent1"/>
          </a:fillRef>
          <a:effectRef idx="0">
            <a:schemeClr val="accent1"/>
          </a:effectRef>
          <a:fontRef idx="minor">
            <a:schemeClr val="lt1"/>
          </a:fontRef>
        </p:style>
        <p:txBody>
          <a:bodyPr lIns="91432" tIns="45716" rIns="91432" bIns="45716" anchor="ctr"/>
          <a:lstStyle/>
          <a:p>
            <a:pPr algn="ctr" fontAlgn="auto">
              <a:spcBef>
                <a:spcPts val="0"/>
              </a:spcBef>
              <a:spcAft>
                <a:spcPts val="0"/>
              </a:spcAft>
              <a:defRPr/>
            </a:pPr>
            <a:endParaRPr lang="en-US" dirty="0"/>
          </a:p>
        </p:txBody>
      </p:sp>
      <p:sp>
        <p:nvSpPr>
          <p:cNvPr id="5" name="Rounded Rectangle 4"/>
          <p:cNvSpPr/>
          <p:nvPr/>
        </p:nvSpPr>
        <p:spPr>
          <a:xfrm>
            <a:off x="609600" y="1905000"/>
            <a:ext cx="1143000" cy="914400"/>
          </a:xfrm>
          <a:prstGeom prst="roundRect">
            <a:avLst/>
          </a:prstGeom>
          <a:solidFill>
            <a:srgbClr val="739600"/>
          </a:solidFill>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200" dirty="0">
                <a:latin typeface="Verdana" pitchFamily="34" charset="0"/>
              </a:rPr>
              <a:t>Group Premium</a:t>
            </a:r>
          </a:p>
          <a:p>
            <a:pPr algn="ctr" fontAlgn="auto">
              <a:spcBef>
                <a:spcPts val="0"/>
              </a:spcBef>
              <a:spcAft>
                <a:spcPts val="0"/>
              </a:spcAft>
              <a:defRPr/>
            </a:pPr>
            <a:r>
              <a:rPr lang="en-US" sz="1000" dirty="0">
                <a:latin typeface="Verdana" pitchFamily="34" charset="0"/>
              </a:rPr>
              <a:t>$5,580,622 </a:t>
            </a:r>
          </a:p>
        </p:txBody>
      </p:sp>
      <p:sp>
        <p:nvSpPr>
          <p:cNvPr id="21" name="Rounded Rectangle 20"/>
          <p:cNvSpPr/>
          <p:nvPr/>
        </p:nvSpPr>
        <p:spPr>
          <a:xfrm>
            <a:off x="1866900" y="1905000"/>
            <a:ext cx="1143000" cy="914400"/>
          </a:xfrm>
          <a:prstGeom prst="roundRect">
            <a:avLst/>
          </a:prstGeom>
          <a:solidFill>
            <a:srgbClr val="739600"/>
          </a:solidFill>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200" dirty="0">
                <a:latin typeface="Verdana" pitchFamily="34" charset="0"/>
              </a:rPr>
              <a:t>Premium Tax Impact</a:t>
            </a:r>
          </a:p>
          <a:p>
            <a:pPr algn="ctr" fontAlgn="auto">
              <a:spcBef>
                <a:spcPts val="0"/>
              </a:spcBef>
              <a:spcAft>
                <a:spcPts val="0"/>
              </a:spcAft>
              <a:defRPr/>
            </a:pPr>
            <a:r>
              <a:rPr lang="en-US" sz="1000" dirty="0">
                <a:latin typeface="Verdana" pitchFamily="34" charset="0"/>
              </a:rPr>
              <a:t>($2,120,636)</a:t>
            </a:r>
          </a:p>
        </p:txBody>
      </p:sp>
      <p:sp>
        <p:nvSpPr>
          <p:cNvPr id="22" name="Rounded Rectangle 21"/>
          <p:cNvSpPr/>
          <p:nvPr/>
        </p:nvSpPr>
        <p:spPr>
          <a:xfrm>
            <a:off x="3124200" y="1905000"/>
            <a:ext cx="1143000" cy="914400"/>
          </a:xfrm>
          <a:prstGeom prst="roundRect">
            <a:avLst/>
          </a:prstGeom>
          <a:solidFill>
            <a:srgbClr val="739600"/>
          </a:solidFill>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200" dirty="0">
                <a:latin typeface="Verdana" pitchFamily="34" charset="0"/>
              </a:rPr>
              <a:t>FICA Tax Impact</a:t>
            </a:r>
          </a:p>
          <a:p>
            <a:pPr algn="ctr" fontAlgn="auto">
              <a:spcBef>
                <a:spcPts val="0"/>
              </a:spcBef>
              <a:spcAft>
                <a:spcPts val="0"/>
              </a:spcAft>
              <a:defRPr/>
            </a:pPr>
            <a:r>
              <a:rPr lang="en-US" sz="1000" dirty="0">
                <a:latin typeface="Verdana" pitchFamily="34" charset="0"/>
              </a:rPr>
              <a:t>($619,959)</a:t>
            </a:r>
          </a:p>
        </p:txBody>
      </p:sp>
      <p:sp>
        <p:nvSpPr>
          <p:cNvPr id="28" name="Rounded Rectangle 27"/>
          <p:cNvSpPr/>
          <p:nvPr/>
        </p:nvSpPr>
        <p:spPr>
          <a:xfrm>
            <a:off x="7620000" y="1981200"/>
            <a:ext cx="1257300" cy="762000"/>
          </a:xfrm>
          <a:prstGeom prst="roundRect">
            <a:avLst/>
          </a:prstGeom>
          <a:ln>
            <a:solidFill>
              <a:srgbClr val="739600"/>
            </a:solidFill>
          </a:ln>
        </p:spPr>
        <p:style>
          <a:lnRef idx="2">
            <a:schemeClr val="accent5"/>
          </a:lnRef>
          <a:fillRef idx="1">
            <a:schemeClr val="lt1"/>
          </a:fillRef>
          <a:effectRef idx="0">
            <a:schemeClr val="accent5"/>
          </a:effectRef>
          <a:fontRef idx="minor">
            <a:schemeClr val="dk1"/>
          </a:fontRef>
        </p:style>
        <p:txBody>
          <a:bodyPr lIns="91432" tIns="45716" rIns="91432" bIns="45716" anchor="ctr"/>
          <a:lstStyle/>
          <a:p>
            <a:pPr algn="ctr" fontAlgn="auto">
              <a:spcBef>
                <a:spcPts val="0"/>
              </a:spcBef>
              <a:spcAft>
                <a:spcPts val="0"/>
              </a:spcAft>
              <a:defRPr/>
            </a:pPr>
            <a:r>
              <a:rPr lang="en-US" sz="1200" dirty="0">
                <a:latin typeface="Verdana" pitchFamily="34" charset="0"/>
              </a:rPr>
              <a:t>ER Total</a:t>
            </a:r>
          </a:p>
          <a:p>
            <a:pPr algn="ctr" fontAlgn="auto">
              <a:spcBef>
                <a:spcPts val="0"/>
              </a:spcBef>
              <a:spcAft>
                <a:spcPts val="0"/>
              </a:spcAft>
              <a:defRPr/>
            </a:pPr>
            <a:r>
              <a:rPr lang="en-US" sz="1200" dirty="0">
                <a:latin typeface="Verdana" pitchFamily="34" charset="0"/>
              </a:rPr>
              <a:t>$2,840,025</a:t>
            </a:r>
          </a:p>
        </p:txBody>
      </p:sp>
      <p:sp>
        <p:nvSpPr>
          <p:cNvPr id="29" name="Rounded Rectangle 28"/>
          <p:cNvSpPr/>
          <p:nvPr/>
        </p:nvSpPr>
        <p:spPr>
          <a:xfrm>
            <a:off x="609600" y="3390900"/>
            <a:ext cx="1143000" cy="914400"/>
          </a:xfrm>
          <a:prstGeom prst="roundRect">
            <a:avLst/>
          </a:prstGeom>
          <a:solidFill>
            <a:srgbClr val="688FCF"/>
          </a:solidFill>
        </p:spPr>
        <p:style>
          <a:lnRef idx="3">
            <a:schemeClr val="lt1"/>
          </a:lnRef>
          <a:fillRef idx="1">
            <a:schemeClr val="accent1"/>
          </a:fillRef>
          <a:effectRef idx="1">
            <a:schemeClr val="accent1"/>
          </a:effectRef>
          <a:fontRef idx="minor">
            <a:schemeClr val="lt1"/>
          </a:fontRef>
        </p:style>
        <p:txBody>
          <a:bodyPr lIns="91432" tIns="45716" rIns="91432" bIns="45716" anchor="ctr"/>
          <a:lstStyle/>
          <a:p>
            <a:pPr algn="ctr" fontAlgn="auto">
              <a:spcBef>
                <a:spcPts val="0"/>
              </a:spcBef>
              <a:spcAft>
                <a:spcPts val="0"/>
              </a:spcAft>
              <a:defRPr/>
            </a:pPr>
            <a:r>
              <a:rPr lang="en-US" sz="1200" dirty="0">
                <a:latin typeface="Verdana" pitchFamily="34" charset="0"/>
              </a:rPr>
              <a:t>Group Premium</a:t>
            </a:r>
          </a:p>
          <a:p>
            <a:pPr algn="ctr" fontAlgn="auto">
              <a:spcBef>
                <a:spcPts val="0"/>
              </a:spcBef>
              <a:spcAft>
                <a:spcPts val="0"/>
              </a:spcAft>
              <a:defRPr/>
            </a:pPr>
            <a:r>
              <a:rPr lang="en-US" sz="1000" dirty="0">
                <a:latin typeface="Verdana" pitchFamily="34" charset="0"/>
              </a:rPr>
              <a:t>$4,458,913</a:t>
            </a:r>
          </a:p>
        </p:txBody>
      </p:sp>
      <p:sp>
        <p:nvSpPr>
          <p:cNvPr id="30" name="Rounded Rectangle 29"/>
          <p:cNvSpPr/>
          <p:nvPr/>
        </p:nvSpPr>
        <p:spPr>
          <a:xfrm>
            <a:off x="1866900" y="3387725"/>
            <a:ext cx="1143000" cy="914400"/>
          </a:xfrm>
          <a:prstGeom prst="roundRect">
            <a:avLst/>
          </a:prstGeom>
          <a:solidFill>
            <a:srgbClr val="688FCF"/>
          </a:solidFill>
        </p:spPr>
        <p:style>
          <a:lnRef idx="3">
            <a:schemeClr val="lt1"/>
          </a:lnRef>
          <a:fillRef idx="1">
            <a:schemeClr val="accent1"/>
          </a:fillRef>
          <a:effectRef idx="1">
            <a:schemeClr val="accent1"/>
          </a:effectRef>
          <a:fontRef idx="minor">
            <a:schemeClr val="lt1"/>
          </a:fontRef>
        </p:style>
        <p:txBody>
          <a:bodyPr lIns="91432" tIns="45716" rIns="91432" bIns="45716" anchor="ctr"/>
          <a:lstStyle/>
          <a:p>
            <a:pPr algn="ctr" fontAlgn="auto">
              <a:spcBef>
                <a:spcPts val="0"/>
              </a:spcBef>
              <a:spcAft>
                <a:spcPts val="0"/>
              </a:spcAft>
              <a:defRPr/>
            </a:pPr>
            <a:r>
              <a:rPr lang="en-US" sz="1200" dirty="0">
                <a:latin typeface="Verdana" pitchFamily="34" charset="0"/>
              </a:rPr>
              <a:t>Premium Tax Impact</a:t>
            </a:r>
          </a:p>
          <a:p>
            <a:pPr algn="ctr" fontAlgn="auto">
              <a:spcBef>
                <a:spcPts val="0"/>
              </a:spcBef>
              <a:spcAft>
                <a:spcPts val="0"/>
              </a:spcAft>
              <a:defRPr/>
            </a:pPr>
            <a:r>
              <a:rPr lang="en-US" sz="1000" dirty="0">
                <a:latin typeface="Verdana" pitchFamily="34" charset="0"/>
              </a:rPr>
              <a:t>($1,203,364)</a:t>
            </a:r>
          </a:p>
        </p:txBody>
      </p:sp>
      <p:sp>
        <p:nvSpPr>
          <p:cNvPr id="31" name="Rounded Rectangle 30"/>
          <p:cNvSpPr/>
          <p:nvPr/>
        </p:nvSpPr>
        <p:spPr>
          <a:xfrm>
            <a:off x="3124200" y="3387725"/>
            <a:ext cx="1143000" cy="914400"/>
          </a:xfrm>
          <a:prstGeom prst="roundRect">
            <a:avLst/>
          </a:prstGeom>
          <a:solidFill>
            <a:srgbClr val="688FCF"/>
          </a:solidFill>
        </p:spPr>
        <p:style>
          <a:lnRef idx="3">
            <a:schemeClr val="lt1"/>
          </a:lnRef>
          <a:fillRef idx="1">
            <a:schemeClr val="accent1"/>
          </a:fillRef>
          <a:effectRef idx="1">
            <a:schemeClr val="accent1"/>
          </a:effectRef>
          <a:fontRef idx="minor">
            <a:schemeClr val="lt1"/>
          </a:fontRef>
        </p:style>
        <p:txBody>
          <a:bodyPr lIns="91432" tIns="45716" rIns="91432" bIns="45716" anchor="ctr"/>
          <a:lstStyle/>
          <a:p>
            <a:pPr algn="ctr" fontAlgn="auto">
              <a:spcBef>
                <a:spcPts val="0"/>
              </a:spcBef>
              <a:spcAft>
                <a:spcPts val="0"/>
              </a:spcAft>
              <a:defRPr/>
            </a:pPr>
            <a:r>
              <a:rPr lang="en-US" sz="1200" dirty="0">
                <a:latin typeface="Verdana" pitchFamily="34" charset="0"/>
              </a:rPr>
              <a:t>FICA Tax Impact</a:t>
            </a:r>
          </a:p>
          <a:p>
            <a:pPr algn="ctr" fontAlgn="auto">
              <a:spcBef>
                <a:spcPts val="0"/>
              </a:spcBef>
              <a:spcAft>
                <a:spcPts val="0"/>
              </a:spcAft>
              <a:defRPr/>
            </a:pPr>
            <a:r>
              <a:rPr lang="en-US" sz="1000" dirty="0">
                <a:latin typeface="Verdana" pitchFamily="34" charset="0"/>
              </a:rPr>
              <a:t>($267,787) </a:t>
            </a:r>
          </a:p>
        </p:txBody>
      </p:sp>
      <p:sp>
        <p:nvSpPr>
          <p:cNvPr id="35" name="Rounded Rectangle 34"/>
          <p:cNvSpPr/>
          <p:nvPr/>
        </p:nvSpPr>
        <p:spPr>
          <a:xfrm>
            <a:off x="7620000" y="3467100"/>
            <a:ext cx="1257300" cy="762000"/>
          </a:xfrm>
          <a:prstGeom prst="roundRect">
            <a:avLst/>
          </a:prstGeom>
          <a:ln>
            <a:solidFill>
              <a:srgbClr val="688FCF"/>
            </a:solid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200" dirty="0">
                <a:latin typeface="Verdana" pitchFamily="34" charset="0"/>
              </a:rPr>
              <a:t>EE Total</a:t>
            </a:r>
          </a:p>
          <a:p>
            <a:pPr algn="ctr" fontAlgn="auto">
              <a:spcBef>
                <a:spcPts val="0"/>
              </a:spcBef>
              <a:spcAft>
                <a:spcPts val="0"/>
              </a:spcAft>
              <a:defRPr/>
            </a:pPr>
            <a:r>
              <a:rPr lang="en-US" sz="1200" dirty="0">
                <a:latin typeface="Verdana" pitchFamily="34" charset="0"/>
              </a:rPr>
              <a:t>$2,987,762</a:t>
            </a:r>
          </a:p>
        </p:txBody>
      </p:sp>
      <p:sp>
        <p:nvSpPr>
          <p:cNvPr id="198674" name="TextBox 5"/>
          <p:cNvSpPr txBox="1">
            <a:spLocks noChangeArrowheads="1"/>
          </p:cNvSpPr>
          <p:nvPr/>
        </p:nvSpPr>
        <p:spPr bwMode="auto">
          <a:xfrm>
            <a:off x="457200" y="1600200"/>
            <a:ext cx="2514600" cy="307975"/>
          </a:xfrm>
          <a:prstGeom prst="rect">
            <a:avLst/>
          </a:prstGeom>
          <a:noFill/>
          <a:ln w="9525">
            <a:noFill/>
            <a:miter lim="800000"/>
            <a:headEnd/>
            <a:tailEnd/>
          </a:ln>
        </p:spPr>
        <p:txBody>
          <a:bodyPr lIns="91432" tIns="45716" rIns="91432" bIns="45716">
            <a:spAutoFit/>
          </a:bodyPr>
          <a:lstStyle/>
          <a:p>
            <a:r>
              <a:rPr lang="en-US" sz="1400" b="1">
                <a:latin typeface="Verdana" pitchFamily="34" charset="0"/>
              </a:rPr>
              <a:t>Employer Perspective</a:t>
            </a:r>
          </a:p>
        </p:txBody>
      </p:sp>
      <p:sp>
        <p:nvSpPr>
          <p:cNvPr id="198675" name="TextBox 35"/>
          <p:cNvSpPr txBox="1">
            <a:spLocks noChangeArrowheads="1"/>
          </p:cNvSpPr>
          <p:nvPr/>
        </p:nvSpPr>
        <p:spPr bwMode="auto">
          <a:xfrm>
            <a:off x="457200" y="3082925"/>
            <a:ext cx="2514600" cy="307975"/>
          </a:xfrm>
          <a:prstGeom prst="rect">
            <a:avLst/>
          </a:prstGeom>
          <a:noFill/>
          <a:ln w="9525">
            <a:noFill/>
            <a:miter lim="800000"/>
            <a:headEnd/>
            <a:tailEnd/>
          </a:ln>
        </p:spPr>
        <p:txBody>
          <a:bodyPr lIns="91432" tIns="45716" rIns="91432" bIns="45716">
            <a:spAutoFit/>
          </a:bodyPr>
          <a:lstStyle/>
          <a:p>
            <a:r>
              <a:rPr lang="en-US" sz="1400" b="1">
                <a:latin typeface="Verdana" pitchFamily="34" charset="0"/>
              </a:rPr>
              <a:t>Employee Perspective</a:t>
            </a:r>
          </a:p>
        </p:txBody>
      </p:sp>
      <p:sp>
        <p:nvSpPr>
          <p:cNvPr id="198676" name="Content Placeholder 2"/>
          <p:cNvSpPr txBox="1">
            <a:spLocks/>
          </p:cNvSpPr>
          <p:nvPr/>
        </p:nvSpPr>
        <p:spPr bwMode="auto">
          <a:xfrm>
            <a:off x="4572000" y="4648200"/>
            <a:ext cx="4097338" cy="4595813"/>
          </a:xfrm>
          <a:prstGeom prst="rect">
            <a:avLst/>
          </a:prstGeom>
          <a:noFill/>
          <a:ln w="9525">
            <a:noFill/>
            <a:miter lim="800000"/>
            <a:headEnd/>
            <a:tailEnd/>
          </a:ln>
        </p:spPr>
        <p:txBody>
          <a:bodyPr lIns="91432" tIns="45716" rIns="91432" bIns="45716"/>
          <a:lstStyle/>
          <a:p>
            <a:pPr marL="741363" lvl="1" indent="-284163">
              <a:spcBef>
                <a:spcPct val="20000"/>
              </a:spcBef>
              <a:buFont typeface="Arial" charset="0"/>
              <a:buChar char="–"/>
            </a:pPr>
            <a:endParaRPr lang="en-US" sz="1100">
              <a:latin typeface="Tw Cen MT"/>
            </a:endParaRPr>
          </a:p>
          <a:p>
            <a:pPr marL="741363" lvl="1" indent="-284163">
              <a:spcBef>
                <a:spcPct val="20000"/>
              </a:spcBef>
            </a:pPr>
            <a:endParaRPr lang="en-US" sz="1100">
              <a:latin typeface="Tw Cen MT"/>
            </a:endParaRPr>
          </a:p>
        </p:txBody>
      </p:sp>
      <p:sp>
        <p:nvSpPr>
          <p:cNvPr id="37" name="TextBox 36"/>
          <p:cNvSpPr txBox="1"/>
          <p:nvPr/>
        </p:nvSpPr>
        <p:spPr>
          <a:xfrm>
            <a:off x="457200" y="4724400"/>
            <a:ext cx="5029200" cy="1236663"/>
          </a:xfrm>
          <a:prstGeom prst="rect">
            <a:avLst/>
          </a:prstGeom>
          <a:noFill/>
        </p:spPr>
        <p:txBody>
          <a:bodyPr lIns="91432" tIns="45716" rIns="91432" bIns="45716">
            <a:spAutoFit/>
          </a:bodyPr>
          <a:lstStyle/>
          <a:p>
            <a:pPr marL="174625" indent="-174625" fontAlgn="auto">
              <a:spcBef>
                <a:spcPct val="20000"/>
              </a:spcBef>
              <a:spcAft>
                <a:spcPts val="0"/>
              </a:spcAft>
              <a:buClr>
                <a:schemeClr val="tx2"/>
              </a:buClr>
              <a:buFont typeface="Wingdings" pitchFamily="2" charset="2"/>
              <a:buChar char="§"/>
              <a:defRPr/>
            </a:pPr>
            <a:r>
              <a:rPr lang="en-US" b="1" dirty="0">
                <a:latin typeface="Verdana" pitchFamily="34" charset="0"/>
              </a:rPr>
              <a:t>Key Considerations: </a:t>
            </a:r>
          </a:p>
          <a:p>
            <a:pPr marL="628609" lvl="1" indent="-171450" fontAlgn="auto">
              <a:spcBef>
                <a:spcPct val="20000"/>
              </a:spcBef>
              <a:spcAft>
                <a:spcPts val="0"/>
              </a:spcAft>
              <a:buFont typeface="Verdana" pitchFamily="34" charset="0"/>
              <a:buChar char="–"/>
              <a:defRPr/>
            </a:pPr>
            <a:r>
              <a:rPr lang="en-US" sz="1600" dirty="0">
                <a:latin typeface="Verdana" pitchFamily="34" charset="0"/>
              </a:rPr>
              <a:t>Current Costs Trended at 130%</a:t>
            </a:r>
          </a:p>
          <a:p>
            <a:pPr marL="628609" lvl="1" indent="-171450" fontAlgn="auto">
              <a:spcBef>
                <a:spcPct val="20000"/>
              </a:spcBef>
              <a:spcAft>
                <a:spcPts val="0"/>
              </a:spcAft>
              <a:buFont typeface="Verdana" pitchFamily="34" charset="0"/>
              <a:buChar char="–"/>
              <a:defRPr/>
            </a:pPr>
            <a:r>
              <a:rPr lang="en-US" sz="1600" dirty="0">
                <a:latin typeface="Verdana" pitchFamily="34" charset="0"/>
              </a:rPr>
              <a:t>Salaries Adjusted by 109%</a:t>
            </a:r>
          </a:p>
          <a:p>
            <a:pPr fontAlgn="auto">
              <a:spcBef>
                <a:spcPts val="0"/>
              </a:spcBef>
              <a:spcAft>
                <a:spcPts val="0"/>
              </a:spcAft>
              <a:buFont typeface="Wingdings" pitchFamily="2" charset="2"/>
              <a:buChar char="§"/>
              <a:defRPr/>
            </a:pPr>
            <a:endParaRPr lang="en-US" dirty="0">
              <a:latin typeface="Verdana" pitchFamily="34" charset="0"/>
            </a:endParaRPr>
          </a:p>
        </p:txBody>
      </p:sp>
      <p:sp>
        <p:nvSpPr>
          <p:cNvPr id="198678" name="Title 1"/>
          <p:cNvSpPr>
            <a:spLocks noGrp="1"/>
          </p:cNvSpPr>
          <p:nvPr>
            <p:ph type="title"/>
          </p:nvPr>
        </p:nvSpPr>
        <p:spPr>
          <a:xfrm>
            <a:off x="457200" y="274638"/>
            <a:ext cx="8201025" cy="962025"/>
          </a:xfrm>
        </p:spPr>
        <p:txBody>
          <a:bodyPr/>
          <a:lstStyle/>
          <a:p>
            <a:r>
              <a:rPr lang="en-US" dirty="0" smtClean="0"/>
              <a:t>Impact Analysis – Current Plan (projected to 12/31/2013)</a:t>
            </a:r>
          </a:p>
        </p:txBody>
      </p:sp>
      <p:sp>
        <p:nvSpPr>
          <p:cNvPr id="198679" name="Slide Number Placeholder 32"/>
          <p:cNvSpPr>
            <a:spLocks noGrp="1"/>
          </p:cNvSpPr>
          <p:nvPr>
            <p:ph type="sldNum" sz="quarter" idx="12"/>
          </p:nvPr>
        </p:nvSpPr>
        <p:spPr>
          <a:noFill/>
        </p:spPr>
        <p:txBody>
          <a:bodyPr lIns="91432" tIns="45716" rIns="91432" bIns="45716"/>
          <a:lstStyle/>
          <a:p>
            <a:fld id="{AEF30EAC-92AF-44CA-93F6-AC9490122089}"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152400" y="993775"/>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Home</a:t>
            </a:r>
          </a:p>
        </p:txBody>
      </p:sp>
      <p:sp>
        <p:nvSpPr>
          <p:cNvPr id="58" name="Rectangle 57"/>
          <p:cNvSpPr/>
          <p:nvPr/>
        </p:nvSpPr>
        <p:spPr>
          <a:xfrm>
            <a:off x="457200" y="990600"/>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Set-up</a:t>
            </a:r>
          </a:p>
        </p:txBody>
      </p:sp>
      <p:sp>
        <p:nvSpPr>
          <p:cNvPr id="63" name="Rectangle 62"/>
          <p:cNvSpPr/>
          <p:nvPr/>
        </p:nvSpPr>
        <p:spPr>
          <a:xfrm>
            <a:off x="1219200" y="990600"/>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HCR Review</a:t>
            </a:r>
          </a:p>
        </p:txBody>
      </p:sp>
      <p:sp>
        <p:nvSpPr>
          <p:cNvPr id="64" name="Rectangle 63"/>
          <p:cNvSpPr/>
          <p:nvPr/>
        </p:nvSpPr>
        <p:spPr>
          <a:xfrm>
            <a:off x="2133600" y="990600"/>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Key Concepts</a:t>
            </a:r>
          </a:p>
        </p:txBody>
      </p:sp>
      <p:sp>
        <p:nvSpPr>
          <p:cNvPr id="65" name="Rectangle 64"/>
          <p:cNvSpPr/>
          <p:nvPr/>
        </p:nvSpPr>
        <p:spPr>
          <a:xfrm>
            <a:off x="3124200" y="990600"/>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Impact Analysis</a:t>
            </a:r>
          </a:p>
        </p:txBody>
      </p:sp>
      <p:sp>
        <p:nvSpPr>
          <p:cNvPr id="66" name="Rectangle 65"/>
          <p:cNvSpPr/>
          <p:nvPr/>
        </p:nvSpPr>
        <p:spPr>
          <a:xfrm>
            <a:off x="4038600" y="990600"/>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Provisions</a:t>
            </a:r>
          </a:p>
        </p:txBody>
      </p:sp>
      <p:sp>
        <p:nvSpPr>
          <p:cNvPr id="67" name="Rectangle 66"/>
          <p:cNvSpPr/>
          <p:nvPr/>
        </p:nvSpPr>
        <p:spPr>
          <a:xfrm>
            <a:off x="4953000" y="990600"/>
            <a:ext cx="1219200" cy="38100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1432" tIns="45716" rIns="91432" bIns="45716" anchor="ctr"/>
          <a:lstStyle/>
          <a:p>
            <a:pPr algn="ctr" fontAlgn="auto">
              <a:spcBef>
                <a:spcPts val="0"/>
              </a:spcBef>
              <a:spcAft>
                <a:spcPts val="0"/>
              </a:spcAft>
              <a:defRPr/>
            </a:pPr>
            <a:r>
              <a:rPr lang="en-US" sz="1000" dirty="0">
                <a:solidFill>
                  <a:schemeClr val="bg1"/>
                </a:solidFill>
              </a:rPr>
              <a:t>About CHROME</a:t>
            </a:r>
          </a:p>
        </p:txBody>
      </p:sp>
      <p:sp>
        <p:nvSpPr>
          <p:cNvPr id="52232" name="TextBox 5"/>
          <p:cNvSpPr txBox="1">
            <a:spLocks noChangeArrowheads="1"/>
          </p:cNvSpPr>
          <p:nvPr/>
        </p:nvSpPr>
        <p:spPr bwMode="auto">
          <a:xfrm>
            <a:off x="76200" y="2276475"/>
            <a:ext cx="1219200" cy="460375"/>
          </a:xfrm>
          <a:prstGeom prst="rect">
            <a:avLst/>
          </a:prstGeom>
          <a:noFill/>
          <a:ln w="9525">
            <a:noFill/>
            <a:miter lim="800000"/>
            <a:headEnd/>
            <a:tailEnd/>
          </a:ln>
        </p:spPr>
        <p:txBody>
          <a:bodyPr lIns="91432" tIns="45716" rIns="91432" bIns="45716">
            <a:spAutoFit/>
          </a:bodyPr>
          <a:lstStyle/>
          <a:p>
            <a:r>
              <a:rPr lang="en-US" sz="1200" b="1" dirty="0">
                <a:latin typeface="Verdana" pitchFamily="34" charset="0"/>
              </a:rPr>
              <a:t>Employer Perspective</a:t>
            </a:r>
          </a:p>
        </p:txBody>
      </p:sp>
      <p:sp>
        <p:nvSpPr>
          <p:cNvPr id="52233" name="TextBox 5"/>
          <p:cNvSpPr txBox="1">
            <a:spLocks noChangeArrowheads="1"/>
          </p:cNvSpPr>
          <p:nvPr/>
        </p:nvSpPr>
        <p:spPr bwMode="auto">
          <a:xfrm>
            <a:off x="1524000" y="1408113"/>
            <a:ext cx="1066800" cy="538162"/>
          </a:xfrm>
          <a:prstGeom prst="rect">
            <a:avLst/>
          </a:prstGeom>
          <a:noFill/>
          <a:ln w="9525">
            <a:noFill/>
            <a:miter lim="800000"/>
            <a:headEnd/>
            <a:tailEnd/>
          </a:ln>
        </p:spPr>
        <p:txBody>
          <a:bodyPr lIns="91432" tIns="45716" rIns="91432" bIns="45716">
            <a:spAutoFit/>
          </a:bodyPr>
          <a:lstStyle/>
          <a:p>
            <a:pPr algn="ctr"/>
            <a:r>
              <a:rPr lang="en-US" sz="1400" b="1" dirty="0">
                <a:solidFill>
                  <a:srgbClr val="739600"/>
                </a:solidFill>
                <a:latin typeface="Verdana" pitchFamily="34" charset="0"/>
              </a:rPr>
              <a:t>2014 </a:t>
            </a:r>
          </a:p>
          <a:p>
            <a:pPr algn="ctr"/>
            <a:r>
              <a:rPr lang="en-US" sz="1400" b="1" dirty="0">
                <a:solidFill>
                  <a:srgbClr val="739600"/>
                </a:solidFill>
                <a:latin typeface="Verdana" pitchFamily="34" charset="0"/>
              </a:rPr>
              <a:t>No HCR</a:t>
            </a:r>
          </a:p>
        </p:txBody>
      </p:sp>
      <p:sp>
        <p:nvSpPr>
          <p:cNvPr id="52234" name="TextBox 5"/>
          <p:cNvSpPr txBox="1">
            <a:spLocks noChangeArrowheads="1"/>
          </p:cNvSpPr>
          <p:nvPr/>
        </p:nvSpPr>
        <p:spPr bwMode="auto">
          <a:xfrm>
            <a:off x="3581400" y="1408113"/>
            <a:ext cx="1066800" cy="538162"/>
          </a:xfrm>
          <a:prstGeom prst="rect">
            <a:avLst/>
          </a:prstGeom>
          <a:noFill/>
          <a:ln w="9525">
            <a:noFill/>
            <a:miter lim="800000"/>
            <a:headEnd/>
            <a:tailEnd/>
          </a:ln>
        </p:spPr>
        <p:txBody>
          <a:bodyPr lIns="91432" tIns="45716" rIns="91432" bIns="45716">
            <a:spAutoFit/>
          </a:bodyPr>
          <a:lstStyle/>
          <a:p>
            <a:pPr algn="ctr"/>
            <a:r>
              <a:rPr lang="en-US" sz="1400" b="1" dirty="0">
                <a:solidFill>
                  <a:srgbClr val="688FCF"/>
                </a:solidFill>
                <a:latin typeface="Verdana" pitchFamily="34" charset="0"/>
              </a:rPr>
              <a:t>2014 </a:t>
            </a:r>
          </a:p>
          <a:p>
            <a:pPr algn="ctr"/>
            <a:r>
              <a:rPr lang="en-US" sz="1400" b="1" dirty="0">
                <a:solidFill>
                  <a:srgbClr val="688FCF"/>
                </a:solidFill>
                <a:latin typeface="Verdana" pitchFamily="34" charset="0"/>
              </a:rPr>
              <a:t>Maintain</a:t>
            </a:r>
          </a:p>
        </p:txBody>
      </p:sp>
      <p:sp>
        <p:nvSpPr>
          <p:cNvPr id="52235" name="TextBox 5"/>
          <p:cNvSpPr txBox="1">
            <a:spLocks noChangeArrowheads="1"/>
          </p:cNvSpPr>
          <p:nvPr/>
        </p:nvSpPr>
        <p:spPr bwMode="auto">
          <a:xfrm>
            <a:off x="5257800" y="1408113"/>
            <a:ext cx="1219200" cy="523875"/>
          </a:xfrm>
          <a:prstGeom prst="rect">
            <a:avLst/>
          </a:prstGeom>
          <a:noFill/>
          <a:ln w="9525">
            <a:noFill/>
            <a:miter lim="800000"/>
            <a:headEnd/>
            <a:tailEnd/>
          </a:ln>
        </p:spPr>
        <p:txBody>
          <a:bodyPr lIns="91432" tIns="45716" rIns="91432" bIns="45716">
            <a:spAutoFit/>
          </a:bodyPr>
          <a:lstStyle/>
          <a:p>
            <a:pPr algn="ctr"/>
            <a:r>
              <a:rPr lang="en-US" sz="1400" b="1" dirty="0">
                <a:solidFill>
                  <a:srgbClr val="F25316"/>
                </a:solidFill>
                <a:latin typeface="Verdana" pitchFamily="34" charset="0"/>
              </a:rPr>
              <a:t>2014 </a:t>
            </a:r>
          </a:p>
          <a:p>
            <a:pPr algn="ctr"/>
            <a:r>
              <a:rPr lang="en-US" sz="1400" b="1" dirty="0">
                <a:solidFill>
                  <a:srgbClr val="F25316"/>
                </a:solidFill>
                <a:latin typeface="Verdana" pitchFamily="34" charset="0"/>
              </a:rPr>
              <a:t>Terminate</a:t>
            </a:r>
          </a:p>
        </p:txBody>
      </p:sp>
      <p:sp>
        <p:nvSpPr>
          <p:cNvPr id="52236" name="TextBox 5"/>
          <p:cNvSpPr txBox="1">
            <a:spLocks noChangeArrowheads="1"/>
          </p:cNvSpPr>
          <p:nvPr/>
        </p:nvSpPr>
        <p:spPr bwMode="auto">
          <a:xfrm>
            <a:off x="7315200" y="1404938"/>
            <a:ext cx="1219200" cy="523212"/>
          </a:xfrm>
          <a:prstGeom prst="rect">
            <a:avLst/>
          </a:prstGeom>
          <a:noFill/>
          <a:ln w="9525">
            <a:noFill/>
            <a:miter lim="800000"/>
            <a:headEnd/>
            <a:tailEnd/>
          </a:ln>
        </p:spPr>
        <p:txBody>
          <a:bodyPr lIns="91432" tIns="45716" rIns="91432" bIns="45716">
            <a:spAutoFit/>
          </a:bodyPr>
          <a:lstStyle/>
          <a:p>
            <a:pPr algn="ctr"/>
            <a:r>
              <a:rPr lang="en-US" sz="1400" b="1" dirty="0">
                <a:latin typeface="Verdana" pitchFamily="34" charset="0"/>
              </a:rPr>
              <a:t>2014 </a:t>
            </a:r>
          </a:p>
          <a:p>
            <a:pPr algn="ctr"/>
            <a:r>
              <a:rPr lang="en-US" sz="1400" b="1" dirty="0" err="1" smtClean="0">
                <a:latin typeface="Verdana" pitchFamily="34" charset="0"/>
              </a:rPr>
              <a:t>ISS</a:t>
            </a:r>
            <a:endParaRPr lang="en-US" sz="1400" b="1" dirty="0">
              <a:latin typeface="Verdana" pitchFamily="34" charset="0"/>
            </a:endParaRPr>
          </a:p>
        </p:txBody>
      </p:sp>
      <p:sp>
        <p:nvSpPr>
          <p:cNvPr id="52237" name="TextBox 5"/>
          <p:cNvSpPr txBox="1">
            <a:spLocks noChangeArrowheads="1"/>
          </p:cNvSpPr>
          <p:nvPr/>
        </p:nvSpPr>
        <p:spPr bwMode="auto">
          <a:xfrm>
            <a:off x="7380288" y="4756150"/>
            <a:ext cx="1219200" cy="654050"/>
          </a:xfrm>
          <a:prstGeom prst="rect">
            <a:avLst/>
          </a:prstGeom>
          <a:noFill/>
          <a:ln w="9525">
            <a:noFill/>
            <a:miter lim="800000"/>
            <a:headEnd/>
            <a:tailEnd/>
          </a:ln>
        </p:spPr>
        <p:txBody>
          <a:bodyPr lIns="91432" tIns="45716" rIns="91432" bIns="45716">
            <a:spAutoFit/>
          </a:bodyPr>
          <a:lstStyle/>
          <a:p>
            <a:pPr algn="ctr"/>
            <a:r>
              <a:rPr lang="en-US" sz="1200" b="1" dirty="0">
                <a:latin typeface="Verdana" pitchFamily="34" charset="0"/>
              </a:rPr>
              <a:t>Comparison to 2014 Maintain</a:t>
            </a:r>
          </a:p>
        </p:txBody>
      </p:sp>
      <p:sp>
        <p:nvSpPr>
          <p:cNvPr id="52238" name="TextBox 34"/>
          <p:cNvSpPr txBox="1">
            <a:spLocks noChangeArrowheads="1"/>
          </p:cNvSpPr>
          <p:nvPr/>
        </p:nvSpPr>
        <p:spPr bwMode="auto">
          <a:xfrm>
            <a:off x="3068638" y="4708525"/>
            <a:ext cx="3962400" cy="276225"/>
          </a:xfrm>
          <a:prstGeom prst="rect">
            <a:avLst/>
          </a:prstGeom>
          <a:noFill/>
          <a:ln w="9525">
            <a:noFill/>
            <a:miter lim="800000"/>
            <a:headEnd/>
            <a:tailEnd/>
          </a:ln>
        </p:spPr>
        <p:txBody>
          <a:bodyPr lIns="91432" tIns="45716" rIns="91432" bIns="45716">
            <a:spAutoFit/>
          </a:bodyPr>
          <a:lstStyle/>
          <a:p>
            <a:pPr algn="ctr"/>
            <a:r>
              <a:rPr lang="en-US" sz="1200" b="1" i="1" dirty="0">
                <a:latin typeface="Verdana" pitchFamily="34" charset="0"/>
              </a:rPr>
              <a:t>23% increase in employees with coverage</a:t>
            </a:r>
          </a:p>
        </p:txBody>
      </p:sp>
      <p:sp>
        <p:nvSpPr>
          <p:cNvPr id="52239" name="Title 2"/>
          <p:cNvSpPr>
            <a:spLocks noGrp="1"/>
          </p:cNvSpPr>
          <p:nvPr>
            <p:ph type="title"/>
          </p:nvPr>
        </p:nvSpPr>
        <p:spPr>
          <a:xfrm>
            <a:off x="228600" y="457200"/>
            <a:ext cx="8610600" cy="962025"/>
          </a:xfrm>
        </p:spPr>
        <p:txBody>
          <a:bodyPr/>
          <a:lstStyle/>
          <a:p>
            <a:r>
              <a:rPr lang="en-US" dirty="0" smtClean="0"/>
              <a:t>Bottom line summary of HCR Impact Analyzer</a:t>
            </a:r>
          </a:p>
        </p:txBody>
      </p:sp>
      <p:sp>
        <p:nvSpPr>
          <p:cNvPr id="52240" name="Slide Number Placeholder 48"/>
          <p:cNvSpPr>
            <a:spLocks noGrp="1"/>
          </p:cNvSpPr>
          <p:nvPr>
            <p:ph type="sldNum" sz="quarter" idx="4294967295"/>
          </p:nvPr>
        </p:nvSpPr>
        <p:spPr>
          <a:xfrm>
            <a:off x="8683336" y="6537614"/>
            <a:ext cx="460664" cy="320386"/>
          </a:xfrm>
          <a:prstGeom prst="rect">
            <a:avLst/>
          </a:prstGeom>
          <a:noFill/>
        </p:spPr>
        <p:txBody>
          <a:bodyPr/>
          <a:lstStyle/>
          <a:p>
            <a:fld id="{F201C733-9B1D-4943-A09A-0B676307937B}" type="slidenum">
              <a:rPr lang="en-US" sz="900" smtClean="0">
                <a:solidFill>
                  <a:srgbClr val="626366"/>
                </a:solidFill>
                <a:latin typeface="Verdana" pitchFamily="34" charset="0"/>
                <a:ea typeface="MS PGothic"/>
                <a:cs typeface="MS PGothic"/>
              </a:rPr>
              <a:pPr/>
              <a:t>20</a:t>
            </a:fld>
            <a:endParaRPr lang="en-US" sz="900" dirty="0" smtClean="0">
              <a:solidFill>
                <a:srgbClr val="626366"/>
              </a:solidFill>
              <a:latin typeface="Verdana" pitchFamily="34" charset="0"/>
              <a:ea typeface="MS PGothic"/>
              <a:cs typeface="MS PGothic"/>
            </a:endParaRPr>
          </a:p>
        </p:txBody>
      </p:sp>
      <p:sp>
        <p:nvSpPr>
          <p:cNvPr id="27" name="Notched Right Arrow 26"/>
          <p:cNvSpPr/>
          <p:nvPr/>
        </p:nvSpPr>
        <p:spPr>
          <a:xfrm>
            <a:off x="1447800" y="1905000"/>
            <a:ext cx="7391400" cy="1219200"/>
          </a:xfrm>
          <a:prstGeom prst="notchedRightArrow">
            <a:avLst/>
          </a:prstGeom>
          <a:solidFill>
            <a:srgbClr val="D7D7D7"/>
          </a:solidFill>
        </p:spPr>
        <p:style>
          <a:lnRef idx="2">
            <a:schemeClr val="accent5">
              <a:shade val="50000"/>
            </a:schemeClr>
          </a:lnRef>
          <a:fillRef idx="1">
            <a:schemeClr val="accent5"/>
          </a:fillRef>
          <a:effectRef idx="0">
            <a:schemeClr val="accent5"/>
          </a:effectRef>
          <a:fontRef idx="minor">
            <a:schemeClr val="lt1"/>
          </a:fontRef>
        </p:style>
        <p:txBody>
          <a:bodyPr lIns="91432" tIns="45716" rIns="91432" bIns="45716" anchor="ctr"/>
          <a:lstStyle/>
          <a:p>
            <a:pPr algn="ctr" fontAlgn="auto">
              <a:spcBef>
                <a:spcPts val="0"/>
              </a:spcBef>
              <a:spcAft>
                <a:spcPts val="0"/>
              </a:spcAft>
              <a:defRPr/>
            </a:pPr>
            <a:endParaRPr lang="en-US" dirty="0"/>
          </a:p>
        </p:txBody>
      </p:sp>
      <p:sp>
        <p:nvSpPr>
          <p:cNvPr id="29" name="Rounded Rectangle 28"/>
          <p:cNvSpPr/>
          <p:nvPr/>
        </p:nvSpPr>
        <p:spPr>
          <a:xfrm>
            <a:off x="1263650" y="2047875"/>
            <a:ext cx="1600200" cy="914400"/>
          </a:xfrm>
          <a:prstGeom prst="roundRect">
            <a:avLst/>
          </a:prstGeom>
          <a:solidFill>
            <a:srgbClr val="739600"/>
          </a:solidFill>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200" dirty="0">
                <a:latin typeface="Verdana" pitchFamily="34" charset="0"/>
              </a:rPr>
              <a:t>ER Total</a:t>
            </a:r>
          </a:p>
          <a:p>
            <a:pPr algn="ctr" fontAlgn="auto">
              <a:spcBef>
                <a:spcPts val="0"/>
              </a:spcBef>
              <a:spcAft>
                <a:spcPts val="0"/>
              </a:spcAft>
              <a:defRPr/>
            </a:pPr>
            <a:r>
              <a:rPr lang="en-US" sz="1200" dirty="0">
                <a:latin typeface="Verdana" pitchFamily="34" charset="0"/>
              </a:rPr>
              <a:t>$2,840,025</a:t>
            </a:r>
            <a:r>
              <a:rPr lang="en-US" sz="1000" dirty="0">
                <a:latin typeface="Verdana" pitchFamily="34" charset="0"/>
              </a:rPr>
              <a:t> </a:t>
            </a:r>
          </a:p>
        </p:txBody>
      </p:sp>
      <p:sp>
        <p:nvSpPr>
          <p:cNvPr id="32" name="Rounded Rectangle 31"/>
          <p:cNvSpPr/>
          <p:nvPr/>
        </p:nvSpPr>
        <p:spPr>
          <a:xfrm>
            <a:off x="7162800" y="2047875"/>
            <a:ext cx="1600200" cy="914400"/>
          </a:xfrm>
          <a:prstGeom prst="roundRect">
            <a:avLst/>
          </a:prstGeom>
          <a:ln>
            <a:solidFill>
              <a:srgbClr val="5A5D62"/>
            </a:solidFill>
          </a:ln>
        </p:spPr>
        <p:style>
          <a:lnRef idx="2">
            <a:schemeClr val="accent5"/>
          </a:lnRef>
          <a:fillRef idx="1">
            <a:schemeClr val="lt1"/>
          </a:fillRef>
          <a:effectRef idx="0">
            <a:schemeClr val="accent5"/>
          </a:effectRef>
          <a:fontRef idx="minor">
            <a:schemeClr val="dk1"/>
          </a:fontRef>
        </p:style>
        <p:txBody>
          <a:bodyPr lIns="91432" tIns="45716" rIns="91432" bIns="45716" anchor="ctr"/>
          <a:lstStyle/>
          <a:p>
            <a:pPr algn="ctr" fontAlgn="auto">
              <a:spcBef>
                <a:spcPts val="0"/>
              </a:spcBef>
              <a:spcAft>
                <a:spcPts val="0"/>
              </a:spcAft>
              <a:defRPr/>
            </a:pPr>
            <a:r>
              <a:rPr lang="en-US" sz="1200" b="1" dirty="0">
                <a:latin typeface="Verdana" pitchFamily="34" charset="0"/>
              </a:rPr>
              <a:t>ER Total</a:t>
            </a:r>
          </a:p>
          <a:p>
            <a:pPr algn="ctr" fontAlgn="auto">
              <a:spcBef>
                <a:spcPts val="0"/>
              </a:spcBef>
              <a:spcAft>
                <a:spcPts val="0"/>
              </a:spcAft>
              <a:defRPr/>
            </a:pPr>
            <a:r>
              <a:rPr lang="en-US" sz="1200" b="1" dirty="0">
                <a:latin typeface="Verdana" pitchFamily="34" charset="0"/>
              </a:rPr>
              <a:t>$2,271,708</a:t>
            </a:r>
          </a:p>
          <a:p>
            <a:pPr algn="ctr" fontAlgn="auto">
              <a:spcBef>
                <a:spcPts val="0"/>
              </a:spcBef>
              <a:spcAft>
                <a:spcPts val="0"/>
              </a:spcAft>
              <a:defRPr/>
            </a:pPr>
            <a:r>
              <a:rPr lang="en-US" sz="1200" b="1" dirty="0">
                <a:solidFill>
                  <a:srgbClr val="FF0000"/>
                </a:solidFill>
                <a:latin typeface="Verdana" pitchFamily="34" charset="0"/>
              </a:rPr>
              <a:t>($1,131,601)</a:t>
            </a:r>
          </a:p>
        </p:txBody>
      </p:sp>
      <p:sp>
        <p:nvSpPr>
          <p:cNvPr id="47" name="Rounded Rectangle 46"/>
          <p:cNvSpPr/>
          <p:nvPr/>
        </p:nvSpPr>
        <p:spPr>
          <a:xfrm>
            <a:off x="3276600" y="2057400"/>
            <a:ext cx="1600200" cy="914400"/>
          </a:xfrm>
          <a:prstGeom prst="roundRect">
            <a:avLst/>
          </a:prstGeom>
          <a:solidFill>
            <a:srgbClr val="688FCF"/>
          </a:solidFill>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200" dirty="0">
                <a:latin typeface="Verdana" pitchFamily="34" charset="0"/>
              </a:rPr>
              <a:t>ER Total</a:t>
            </a:r>
          </a:p>
          <a:p>
            <a:pPr algn="ctr" fontAlgn="auto">
              <a:spcBef>
                <a:spcPts val="0"/>
              </a:spcBef>
              <a:spcAft>
                <a:spcPts val="0"/>
              </a:spcAft>
              <a:defRPr/>
            </a:pPr>
            <a:r>
              <a:rPr lang="en-US" sz="1200" dirty="0">
                <a:latin typeface="Verdana" pitchFamily="34" charset="0"/>
              </a:rPr>
              <a:t>$3,403,309</a:t>
            </a:r>
          </a:p>
          <a:p>
            <a:pPr algn="ctr" fontAlgn="auto">
              <a:spcBef>
                <a:spcPts val="0"/>
              </a:spcBef>
              <a:spcAft>
                <a:spcPts val="0"/>
              </a:spcAft>
              <a:defRPr/>
            </a:pPr>
            <a:r>
              <a:rPr lang="en-US" sz="1200" b="1" dirty="0">
                <a:solidFill>
                  <a:srgbClr val="FFFF00"/>
                </a:solidFill>
                <a:latin typeface="Verdana" pitchFamily="34" charset="0"/>
              </a:rPr>
              <a:t>$563,284</a:t>
            </a:r>
            <a:r>
              <a:rPr lang="en-US" sz="1000" b="1" dirty="0">
                <a:solidFill>
                  <a:srgbClr val="FFFF00"/>
                </a:solidFill>
                <a:latin typeface="Verdana" pitchFamily="34" charset="0"/>
              </a:rPr>
              <a:t> </a:t>
            </a:r>
          </a:p>
        </p:txBody>
      </p:sp>
      <p:sp>
        <p:nvSpPr>
          <p:cNvPr id="48" name="Rounded Rectangle 47"/>
          <p:cNvSpPr/>
          <p:nvPr/>
        </p:nvSpPr>
        <p:spPr>
          <a:xfrm>
            <a:off x="5111750" y="2043113"/>
            <a:ext cx="1600200" cy="914400"/>
          </a:xfrm>
          <a:prstGeom prst="roundRect">
            <a:avLst/>
          </a:prstGeom>
          <a:solidFill>
            <a:srgbClr val="F25316"/>
          </a:solidFill>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200" dirty="0">
                <a:latin typeface="Verdana" pitchFamily="34" charset="0"/>
              </a:rPr>
              <a:t>ER Total</a:t>
            </a:r>
          </a:p>
          <a:p>
            <a:pPr algn="ctr" fontAlgn="auto">
              <a:spcBef>
                <a:spcPts val="0"/>
              </a:spcBef>
              <a:spcAft>
                <a:spcPts val="0"/>
              </a:spcAft>
              <a:defRPr/>
            </a:pPr>
            <a:r>
              <a:rPr lang="en-US" sz="1200" dirty="0">
                <a:latin typeface="Verdana" pitchFamily="34" charset="0"/>
              </a:rPr>
              <a:t>$5,702,518</a:t>
            </a:r>
          </a:p>
          <a:p>
            <a:pPr algn="ctr" fontAlgn="auto">
              <a:spcBef>
                <a:spcPts val="0"/>
              </a:spcBef>
              <a:spcAft>
                <a:spcPts val="0"/>
              </a:spcAft>
              <a:defRPr/>
            </a:pPr>
            <a:r>
              <a:rPr lang="en-US" sz="1200" b="1" dirty="0">
                <a:solidFill>
                  <a:srgbClr val="FFFF00"/>
                </a:solidFill>
                <a:latin typeface="Verdana" pitchFamily="34" charset="0"/>
              </a:rPr>
              <a:t>$2,882,493</a:t>
            </a:r>
            <a:r>
              <a:rPr lang="en-US" sz="1000" b="1" dirty="0">
                <a:solidFill>
                  <a:srgbClr val="FFFF00"/>
                </a:solidFill>
                <a:latin typeface="Verdana" pitchFamily="34" charset="0"/>
              </a:rPr>
              <a:t> </a:t>
            </a:r>
          </a:p>
        </p:txBody>
      </p:sp>
      <p:sp>
        <p:nvSpPr>
          <p:cNvPr id="52246" name="TextBox 5"/>
          <p:cNvSpPr txBox="1">
            <a:spLocks noChangeArrowheads="1"/>
          </p:cNvSpPr>
          <p:nvPr/>
        </p:nvSpPr>
        <p:spPr bwMode="auto">
          <a:xfrm>
            <a:off x="76200" y="3876675"/>
            <a:ext cx="1219200" cy="460375"/>
          </a:xfrm>
          <a:prstGeom prst="rect">
            <a:avLst/>
          </a:prstGeom>
          <a:noFill/>
          <a:ln w="9525">
            <a:noFill/>
            <a:miter lim="800000"/>
            <a:headEnd/>
            <a:tailEnd/>
          </a:ln>
        </p:spPr>
        <p:txBody>
          <a:bodyPr lIns="91432" tIns="45716" rIns="91432" bIns="45716">
            <a:spAutoFit/>
          </a:bodyPr>
          <a:lstStyle/>
          <a:p>
            <a:r>
              <a:rPr lang="en-US" sz="1200" b="1" dirty="0">
                <a:latin typeface="Verdana" pitchFamily="34" charset="0"/>
              </a:rPr>
              <a:t>Employee Perspective</a:t>
            </a:r>
          </a:p>
        </p:txBody>
      </p:sp>
      <p:sp>
        <p:nvSpPr>
          <p:cNvPr id="38" name="Notched Right Arrow 37"/>
          <p:cNvSpPr/>
          <p:nvPr/>
        </p:nvSpPr>
        <p:spPr>
          <a:xfrm>
            <a:off x="1447800" y="3505200"/>
            <a:ext cx="7391400" cy="1219200"/>
          </a:xfrm>
          <a:prstGeom prst="notchedRightArrow">
            <a:avLst/>
          </a:prstGeom>
          <a:solidFill>
            <a:srgbClr val="D7D7D7"/>
          </a:solidFill>
        </p:spPr>
        <p:style>
          <a:lnRef idx="2">
            <a:schemeClr val="accent5">
              <a:shade val="50000"/>
            </a:schemeClr>
          </a:lnRef>
          <a:fillRef idx="1">
            <a:schemeClr val="accent5"/>
          </a:fillRef>
          <a:effectRef idx="0">
            <a:schemeClr val="accent5"/>
          </a:effectRef>
          <a:fontRef idx="minor">
            <a:schemeClr val="lt1"/>
          </a:fontRef>
        </p:style>
        <p:txBody>
          <a:bodyPr lIns="91432" tIns="45716" rIns="91432" bIns="45716" anchor="ctr"/>
          <a:lstStyle/>
          <a:p>
            <a:pPr algn="ctr" fontAlgn="auto">
              <a:spcBef>
                <a:spcPts val="0"/>
              </a:spcBef>
              <a:spcAft>
                <a:spcPts val="0"/>
              </a:spcAft>
              <a:defRPr/>
            </a:pPr>
            <a:endParaRPr lang="en-US" dirty="0"/>
          </a:p>
        </p:txBody>
      </p:sp>
      <p:sp>
        <p:nvSpPr>
          <p:cNvPr id="40" name="Rounded Rectangle 39"/>
          <p:cNvSpPr/>
          <p:nvPr/>
        </p:nvSpPr>
        <p:spPr>
          <a:xfrm>
            <a:off x="1263650" y="3648075"/>
            <a:ext cx="1600200" cy="914400"/>
          </a:xfrm>
          <a:prstGeom prst="roundRect">
            <a:avLst/>
          </a:prstGeom>
          <a:solidFill>
            <a:srgbClr val="739600"/>
          </a:solidFill>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200" dirty="0">
                <a:latin typeface="Verdana" pitchFamily="34" charset="0"/>
              </a:rPr>
              <a:t>EE Total</a:t>
            </a:r>
          </a:p>
          <a:p>
            <a:pPr algn="ctr" fontAlgn="auto">
              <a:spcBef>
                <a:spcPts val="0"/>
              </a:spcBef>
              <a:spcAft>
                <a:spcPts val="0"/>
              </a:spcAft>
              <a:defRPr/>
            </a:pPr>
            <a:r>
              <a:rPr lang="en-US" sz="1200" dirty="0">
                <a:latin typeface="Verdana" pitchFamily="34" charset="0"/>
              </a:rPr>
              <a:t>$2,987,762</a:t>
            </a:r>
            <a:r>
              <a:rPr lang="en-US" sz="1000" dirty="0">
                <a:latin typeface="Verdana" pitchFamily="34" charset="0"/>
              </a:rPr>
              <a:t> </a:t>
            </a:r>
          </a:p>
        </p:txBody>
      </p:sp>
      <p:sp>
        <p:nvSpPr>
          <p:cNvPr id="42" name="Rounded Rectangle 41"/>
          <p:cNvSpPr/>
          <p:nvPr/>
        </p:nvSpPr>
        <p:spPr>
          <a:xfrm>
            <a:off x="7162800" y="3648075"/>
            <a:ext cx="1600200" cy="914400"/>
          </a:xfrm>
          <a:prstGeom prst="roundRect">
            <a:avLst/>
          </a:prstGeom>
          <a:ln>
            <a:solidFill>
              <a:srgbClr val="5A5D62"/>
            </a:solidFill>
          </a:ln>
        </p:spPr>
        <p:style>
          <a:lnRef idx="2">
            <a:schemeClr val="accent5"/>
          </a:lnRef>
          <a:fillRef idx="1">
            <a:schemeClr val="lt1"/>
          </a:fillRef>
          <a:effectRef idx="0">
            <a:schemeClr val="accent5"/>
          </a:effectRef>
          <a:fontRef idx="minor">
            <a:schemeClr val="dk1"/>
          </a:fontRef>
        </p:style>
        <p:txBody>
          <a:bodyPr lIns="91432" tIns="45716" rIns="91432" bIns="45716" anchor="ctr"/>
          <a:lstStyle/>
          <a:p>
            <a:pPr algn="ctr" fontAlgn="auto">
              <a:spcBef>
                <a:spcPts val="0"/>
              </a:spcBef>
              <a:spcAft>
                <a:spcPts val="0"/>
              </a:spcAft>
              <a:defRPr/>
            </a:pPr>
            <a:r>
              <a:rPr lang="en-US" sz="1200" b="1" dirty="0">
                <a:latin typeface="Verdana" pitchFamily="34" charset="0"/>
              </a:rPr>
              <a:t>EE Total</a:t>
            </a:r>
          </a:p>
          <a:p>
            <a:pPr algn="ctr" fontAlgn="auto">
              <a:spcBef>
                <a:spcPts val="0"/>
              </a:spcBef>
              <a:spcAft>
                <a:spcPts val="0"/>
              </a:spcAft>
              <a:defRPr/>
            </a:pPr>
            <a:r>
              <a:rPr lang="en-US" sz="1200" b="1" dirty="0">
                <a:latin typeface="Verdana" pitchFamily="34" charset="0"/>
              </a:rPr>
              <a:t>$2,572,602</a:t>
            </a:r>
          </a:p>
          <a:p>
            <a:pPr algn="ctr" fontAlgn="auto">
              <a:spcBef>
                <a:spcPts val="0"/>
              </a:spcBef>
              <a:spcAft>
                <a:spcPts val="0"/>
              </a:spcAft>
              <a:defRPr/>
            </a:pPr>
            <a:r>
              <a:rPr lang="en-US" sz="1200" b="1" dirty="0">
                <a:solidFill>
                  <a:srgbClr val="FF0000"/>
                </a:solidFill>
                <a:latin typeface="Verdana" pitchFamily="34" charset="0"/>
              </a:rPr>
              <a:t>($47,326)</a:t>
            </a:r>
          </a:p>
        </p:txBody>
      </p:sp>
      <p:sp>
        <p:nvSpPr>
          <p:cNvPr id="44" name="Rounded Rectangle 43"/>
          <p:cNvSpPr/>
          <p:nvPr/>
        </p:nvSpPr>
        <p:spPr>
          <a:xfrm>
            <a:off x="3276600" y="3657600"/>
            <a:ext cx="1600200" cy="914400"/>
          </a:xfrm>
          <a:prstGeom prst="roundRect">
            <a:avLst/>
          </a:prstGeom>
          <a:solidFill>
            <a:srgbClr val="688FCF"/>
          </a:solidFill>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200" dirty="0">
                <a:latin typeface="Verdana" pitchFamily="34" charset="0"/>
              </a:rPr>
              <a:t>EE Total</a:t>
            </a:r>
          </a:p>
          <a:p>
            <a:pPr algn="ctr" fontAlgn="auto">
              <a:spcBef>
                <a:spcPts val="0"/>
              </a:spcBef>
              <a:spcAft>
                <a:spcPts val="0"/>
              </a:spcAft>
              <a:defRPr/>
            </a:pPr>
            <a:r>
              <a:rPr lang="en-US" sz="1200" dirty="0">
                <a:latin typeface="Verdana" pitchFamily="34" charset="0"/>
              </a:rPr>
              <a:t>$2,619,928</a:t>
            </a:r>
          </a:p>
          <a:p>
            <a:pPr algn="ctr" fontAlgn="auto">
              <a:spcBef>
                <a:spcPts val="0"/>
              </a:spcBef>
              <a:spcAft>
                <a:spcPts val="0"/>
              </a:spcAft>
              <a:defRPr/>
            </a:pPr>
            <a:r>
              <a:rPr lang="en-US" sz="1200" b="1" dirty="0">
                <a:solidFill>
                  <a:srgbClr val="FFFF00"/>
                </a:solidFill>
                <a:latin typeface="Verdana" pitchFamily="34" charset="0"/>
              </a:rPr>
              <a:t>($367,384)</a:t>
            </a:r>
            <a:r>
              <a:rPr lang="en-US" sz="1000" dirty="0">
                <a:solidFill>
                  <a:srgbClr val="FFFF00"/>
                </a:solidFill>
                <a:latin typeface="Verdana" pitchFamily="34" charset="0"/>
              </a:rPr>
              <a:t> </a:t>
            </a:r>
          </a:p>
        </p:txBody>
      </p:sp>
      <p:sp>
        <p:nvSpPr>
          <p:cNvPr id="49" name="Rounded Rectangle 48"/>
          <p:cNvSpPr/>
          <p:nvPr/>
        </p:nvSpPr>
        <p:spPr>
          <a:xfrm>
            <a:off x="5111750" y="3643313"/>
            <a:ext cx="1600200" cy="914400"/>
          </a:xfrm>
          <a:prstGeom prst="roundRect">
            <a:avLst/>
          </a:prstGeom>
          <a:solidFill>
            <a:srgbClr val="F25316"/>
          </a:solidFill>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200" dirty="0">
                <a:latin typeface="Verdana" pitchFamily="34" charset="0"/>
              </a:rPr>
              <a:t>EE Total</a:t>
            </a:r>
          </a:p>
          <a:p>
            <a:pPr algn="ctr" fontAlgn="auto">
              <a:spcBef>
                <a:spcPts val="0"/>
              </a:spcBef>
              <a:spcAft>
                <a:spcPts val="0"/>
              </a:spcAft>
              <a:defRPr/>
            </a:pPr>
            <a:r>
              <a:rPr lang="en-US" sz="1200" dirty="0">
                <a:latin typeface="Verdana" pitchFamily="34" charset="0"/>
              </a:rPr>
              <a:t>$4,074,572</a:t>
            </a:r>
          </a:p>
          <a:p>
            <a:pPr algn="ctr" fontAlgn="auto">
              <a:spcBef>
                <a:spcPts val="0"/>
              </a:spcBef>
              <a:spcAft>
                <a:spcPts val="0"/>
              </a:spcAft>
              <a:defRPr/>
            </a:pPr>
            <a:r>
              <a:rPr lang="en-US" sz="1200" b="1" dirty="0">
                <a:solidFill>
                  <a:srgbClr val="FFFF00"/>
                </a:solidFill>
                <a:latin typeface="Verdana" pitchFamily="34" charset="0"/>
              </a:rPr>
              <a:t>$1,086,810</a:t>
            </a:r>
            <a:r>
              <a:rPr lang="en-US" sz="1000" b="1" dirty="0">
                <a:solidFill>
                  <a:srgbClr val="FFFF00"/>
                </a:solidFill>
                <a:latin typeface="Verdana" pitchFamily="34" charset="0"/>
              </a:rPr>
              <a:t> </a:t>
            </a:r>
          </a:p>
        </p:txBody>
      </p:sp>
      <p:sp>
        <p:nvSpPr>
          <p:cNvPr id="30" name="TextBox 29"/>
          <p:cNvSpPr txBox="1"/>
          <p:nvPr/>
        </p:nvSpPr>
        <p:spPr>
          <a:xfrm>
            <a:off x="124692" y="6130637"/>
            <a:ext cx="6941127" cy="230832"/>
          </a:xfrm>
          <a:prstGeom prst="rect">
            <a:avLst/>
          </a:prstGeom>
          <a:noFill/>
        </p:spPr>
        <p:txBody>
          <a:bodyPr wrap="square" rtlCol="0">
            <a:spAutoFit/>
          </a:bodyPr>
          <a:lstStyle/>
          <a:p>
            <a:r>
              <a:rPr lang="en-US" sz="900" dirty="0" smtClean="0">
                <a:latin typeface="Arial" pitchFamily="34" charset="0"/>
                <a:cs typeface="Arial" pitchFamily="34" charset="0"/>
              </a:rPr>
              <a:t>Source: Wells Fargo Insurance Services Health Care Reform Impact Analyzer (powered by CHROME)</a:t>
            </a:r>
            <a:endParaRPr lang="en-US" sz="1000" dirty="0">
              <a:latin typeface="+mn-lt"/>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Down Arrow 69"/>
          <p:cNvSpPr/>
          <p:nvPr/>
        </p:nvSpPr>
        <p:spPr>
          <a:xfrm>
            <a:off x="6172200" y="1447800"/>
            <a:ext cx="1447800" cy="3581400"/>
          </a:xfrm>
          <a:prstGeom prst="downArrow">
            <a:avLst/>
          </a:prstGeom>
          <a:solidFill>
            <a:srgbClr val="D7D7D7"/>
          </a:solidFill>
        </p:spPr>
        <p:style>
          <a:lnRef idx="2">
            <a:schemeClr val="accent5">
              <a:shade val="50000"/>
            </a:schemeClr>
          </a:lnRef>
          <a:fillRef idx="1">
            <a:schemeClr val="accent5"/>
          </a:fillRef>
          <a:effectRef idx="0">
            <a:schemeClr val="accent5"/>
          </a:effectRef>
          <a:fontRef idx="minor">
            <a:schemeClr val="lt1"/>
          </a:fontRef>
        </p:style>
        <p:txBody>
          <a:bodyPr lIns="91432" tIns="45716" rIns="91432" bIns="45716" anchor="ctr"/>
          <a:lstStyle/>
          <a:p>
            <a:pPr algn="ctr" fontAlgn="auto">
              <a:spcBef>
                <a:spcPts val="0"/>
              </a:spcBef>
              <a:spcAft>
                <a:spcPts val="0"/>
              </a:spcAft>
              <a:defRPr/>
            </a:pPr>
            <a:endParaRPr lang="en-US" sz="2400" dirty="0"/>
          </a:p>
        </p:txBody>
      </p:sp>
      <p:sp>
        <p:nvSpPr>
          <p:cNvPr id="69" name="Down Arrow 68"/>
          <p:cNvSpPr/>
          <p:nvPr/>
        </p:nvSpPr>
        <p:spPr>
          <a:xfrm>
            <a:off x="4191000" y="1447800"/>
            <a:ext cx="1447800" cy="3581400"/>
          </a:xfrm>
          <a:prstGeom prst="downArrow">
            <a:avLst/>
          </a:prstGeom>
          <a:solidFill>
            <a:srgbClr val="D7D7D7"/>
          </a:solidFill>
        </p:spPr>
        <p:style>
          <a:lnRef idx="2">
            <a:schemeClr val="accent5">
              <a:shade val="50000"/>
            </a:schemeClr>
          </a:lnRef>
          <a:fillRef idx="1">
            <a:schemeClr val="accent5"/>
          </a:fillRef>
          <a:effectRef idx="0">
            <a:schemeClr val="accent5"/>
          </a:effectRef>
          <a:fontRef idx="minor">
            <a:schemeClr val="lt1"/>
          </a:fontRef>
        </p:style>
        <p:txBody>
          <a:bodyPr lIns="91432" tIns="45716" rIns="91432" bIns="45716" anchor="ctr"/>
          <a:lstStyle/>
          <a:p>
            <a:pPr algn="ctr" fontAlgn="auto">
              <a:spcBef>
                <a:spcPts val="0"/>
              </a:spcBef>
              <a:spcAft>
                <a:spcPts val="0"/>
              </a:spcAft>
              <a:defRPr/>
            </a:pPr>
            <a:endParaRPr lang="en-US" sz="2400" dirty="0"/>
          </a:p>
        </p:txBody>
      </p:sp>
      <p:sp>
        <p:nvSpPr>
          <p:cNvPr id="219139" name="TextBox 5"/>
          <p:cNvSpPr txBox="1">
            <a:spLocks noChangeArrowheads="1"/>
          </p:cNvSpPr>
          <p:nvPr/>
        </p:nvSpPr>
        <p:spPr bwMode="auto">
          <a:xfrm>
            <a:off x="6172200" y="1066800"/>
            <a:ext cx="1381125" cy="369888"/>
          </a:xfrm>
          <a:prstGeom prst="rect">
            <a:avLst/>
          </a:prstGeom>
          <a:noFill/>
          <a:ln w="9525">
            <a:noFill/>
            <a:miter lim="800000"/>
            <a:headEnd/>
            <a:tailEnd/>
          </a:ln>
        </p:spPr>
        <p:txBody>
          <a:bodyPr lIns="91432" tIns="45716" rIns="91432" bIns="45716">
            <a:spAutoFit/>
          </a:bodyPr>
          <a:lstStyle/>
          <a:p>
            <a:pPr algn="ctr"/>
            <a:r>
              <a:rPr lang="en-US" b="1" dirty="0">
                <a:latin typeface="Verdana" pitchFamily="34" charset="0"/>
              </a:rPr>
              <a:t>2014 </a:t>
            </a:r>
          </a:p>
        </p:txBody>
      </p:sp>
      <p:sp>
        <p:nvSpPr>
          <p:cNvPr id="219140" name="TextBox 35"/>
          <p:cNvSpPr txBox="1">
            <a:spLocks noChangeArrowheads="1"/>
          </p:cNvSpPr>
          <p:nvPr/>
        </p:nvSpPr>
        <p:spPr bwMode="auto">
          <a:xfrm>
            <a:off x="658525" y="5216234"/>
            <a:ext cx="7986712" cy="1138765"/>
          </a:xfrm>
          <a:prstGeom prst="rect">
            <a:avLst/>
          </a:prstGeom>
          <a:noFill/>
          <a:ln w="9525">
            <a:noFill/>
            <a:miter lim="800000"/>
            <a:headEnd/>
            <a:tailEnd/>
          </a:ln>
        </p:spPr>
        <p:txBody>
          <a:bodyPr wrap="square" lIns="91432" tIns="45716" rIns="91432" bIns="45716">
            <a:spAutoFit/>
          </a:bodyPr>
          <a:lstStyle/>
          <a:p>
            <a:r>
              <a:rPr lang="en-US" sz="1700" dirty="0">
                <a:latin typeface="Verdana" pitchFamily="34" charset="0"/>
              </a:rPr>
              <a:t>For ABC Company, </a:t>
            </a:r>
            <a:r>
              <a:rPr lang="en-US" sz="1700" dirty="0" smtClean="0">
                <a:latin typeface="Verdana" pitchFamily="34" charset="0"/>
              </a:rPr>
              <a:t>HCR Impact Analyzer points </a:t>
            </a:r>
            <a:r>
              <a:rPr lang="en-US" sz="1700" dirty="0">
                <a:latin typeface="Verdana" pitchFamily="34" charset="0"/>
              </a:rPr>
              <a:t>to an employer-specific three-year plan that potentially reduces the employee benefit budget by 18</a:t>
            </a:r>
            <a:r>
              <a:rPr lang="en-US" sz="1700" dirty="0" smtClean="0">
                <a:latin typeface="Verdana" pitchFamily="34" charset="0"/>
              </a:rPr>
              <a:t>%, and that would be financially optimized in post-2014 environment</a:t>
            </a:r>
            <a:endParaRPr lang="en-US" sz="1700" dirty="0">
              <a:latin typeface="Verdana" pitchFamily="34" charset="0"/>
            </a:endParaRPr>
          </a:p>
        </p:txBody>
      </p:sp>
      <p:sp>
        <p:nvSpPr>
          <p:cNvPr id="219141" name="Title 1"/>
          <p:cNvSpPr>
            <a:spLocks noGrp="1"/>
          </p:cNvSpPr>
          <p:nvPr>
            <p:ph type="title"/>
          </p:nvPr>
        </p:nvSpPr>
        <p:spPr>
          <a:xfrm>
            <a:off x="415637" y="524020"/>
            <a:ext cx="8201025" cy="962025"/>
          </a:xfrm>
        </p:spPr>
        <p:txBody>
          <a:bodyPr/>
          <a:lstStyle/>
          <a:p>
            <a:r>
              <a:rPr lang="en-US" dirty="0" smtClean="0"/>
              <a:t>Action plan – Financial perspective</a:t>
            </a:r>
            <a:br>
              <a:rPr lang="en-US" dirty="0" smtClean="0"/>
            </a:br>
            <a:endParaRPr lang="en-US" dirty="0" smtClean="0"/>
          </a:p>
        </p:txBody>
      </p:sp>
      <p:sp>
        <p:nvSpPr>
          <p:cNvPr id="219142" name="Slide Number Placeholder 32"/>
          <p:cNvSpPr>
            <a:spLocks noGrp="1"/>
          </p:cNvSpPr>
          <p:nvPr>
            <p:ph type="sldNum" sz="quarter" idx="4294967295"/>
          </p:nvPr>
        </p:nvSpPr>
        <p:spPr>
          <a:xfrm>
            <a:off x="8776855" y="6534150"/>
            <a:ext cx="367145" cy="323850"/>
          </a:xfrm>
          <a:prstGeom prst="rect">
            <a:avLst/>
          </a:prstGeom>
          <a:noFill/>
        </p:spPr>
        <p:txBody>
          <a:bodyPr/>
          <a:lstStyle/>
          <a:p>
            <a:fld id="{37570C9B-9830-4BFF-808A-206623120247}" type="slidenum">
              <a:rPr lang="en-US" sz="900" smtClean="0">
                <a:solidFill>
                  <a:srgbClr val="626366"/>
                </a:solidFill>
                <a:latin typeface="Verdana" pitchFamily="34" charset="0"/>
                <a:ea typeface="MS PGothic"/>
                <a:cs typeface="MS PGothic"/>
              </a:rPr>
              <a:pPr/>
              <a:t>21</a:t>
            </a:fld>
            <a:endParaRPr lang="en-US" sz="900" dirty="0" smtClean="0">
              <a:solidFill>
                <a:srgbClr val="626366"/>
              </a:solidFill>
              <a:latin typeface="Verdana" pitchFamily="34" charset="0"/>
              <a:ea typeface="MS PGothic"/>
              <a:cs typeface="MS PGothic"/>
            </a:endParaRPr>
          </a:p>
        </p:txBody>
      </p:sp>
      <p:sp>
        <p:nvSpPr>
          <p:cNvPr id="219143" name="TextBox 5"/>
          <p:cNvSpPr txBox="1">
            <a:spLocks noChangeArrowheads="1"/>
          </p:cNvSpPr>
          <p:nvPr/>
        </p:nvSpPr>
        <p:spPr bwMode="auto">
          <a:xfrm>
            <a:off x="685800" y="1751013"/>
            <a:ext cx="1447800" cy="584200"/>
          </a:xfrm>
          <a:prstGeom prst="rect">
            <a:avLst/>
          </a:prstGeom>
          <a:noFill/>
          <a:ln w="9525">
            <a:noFill/>
            <a:miter lim="800000"/>
            <a:headEnd/>
            <a:tailEnd/>
          </a:ln>
        </p:spPr>
        <p:txBody>
          <a:bodyPr lIns="91432" tIns="45716" rIns="91432" bIns="45716">
            <a:spAutoFit/>
          </a:bodyPr>
          <a:lstStyle/>
          <a:p>
            <a:r>
              <a:rPr lang="en-US" sz="1600" b="1" dirty="0">
                <a:latin typeface="Verdana" pitchFamily="34" charset="0"/>
              </a:rPr>
              <a:t>Current Plan</a:t>
            </a:r>
          </a:p>
        </p:txBody>
      </p:sp>
      <p:sp>
        <p:nvSpPr>
          <p:cNvPr id="34" name="Down Arrow 33"/>
          <p:cNvSpPr/>
          <p:nvPr/>
        </p:nvSpPr>
        <p:spPr>
          <a:xfrm>
            <a:off x="2286000" y="1447800"/>
            <a:ext cx="1447800" cy="3581400"/>
          </a:xfrm>
          <a:prstGeom prst="downArrow">
            <a:avLst/>
          </a:prstGeom>
          <a:solidFill>
            <a:srgbClr val="D7D7D7"/>
          </a:solidFill>
        </p:spPr>
        <p:style>
          <a:lnRef idx="2">
            <a:schemeClr val="accent5">
              <a:shade val="50000"/>
            </a:schemeClr>
          </a:lnRef>
          <a:fillRef idx="1">
            <a:schemeClr val="accent5"/>
          </a:fillRef>
          <a:effectRef idx="0">
            <a:schemeClr val="accent5"/>
          </a:effectRef>
          <a:fontRef idx="minor">
            <a:schemeClr val="lt1"/>
          </a:fontRef>
        </p:style>
        <p:txBody>
          <a:bodyPr lIns="91432" tIns="45716" rIns="91432" bIns="45716" anchor="ctr"/>
          <a:lstStyle/>
          <a:p>
            <a:pPr algn="ctr" fontAlgn="auto">
              <a:spcBef>
                <a:spcPts val="0"/>
              </a:spcBef>
              <a:spcAft>
                <a:spcPts val="0"/>
              </a:spcAft>
              <a:defRPr/>
            </a:pPr>
            <a:endParaRPr lang="en-US" sz="2400" dirty="0"/>
          </a:p>
        </p:txBody>
      </p:sp>
      <p:sp>
        <p:nvSpPr>
          <p:cNvPr id="35" name="Rounded Rectangle 34"/>
          <p:cNvSpPr/>
          <p:nvPr/>
        </p:nvSpPr>
        <p:spPr>
          <a:xfrm>
            <a:off x="2101850" y="1524000"/>
            <a:ext cx="1900238" cy="1074738"/>
          </a:xfrm>
          <a:prstGeom prst="roundRect">
            <a:avLst/>
          </a:prstGeom>
          <a:solidFill>
            <a:schemeClr val="bg1"/>
          </a:solidFill>
          <a:ln w="25400">
            <a:solidFill>
              <a:schemeClr val="tx1"/>
            </a:solidFill>
          </a:ln>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600" dirty="0">
                <a:solidFill>
                  <a:schemeClr val="tx1"/>
                </a:solidFill>
                <a:latin typeface="Verdana" pitchFamily="34" charset="0"/>
              </a:rPr>
              <a:t>ER Total</a:t>
            </a:r>
          </a:p>
          <a:p>
            <a:pPr algn="ctr" fontAlgn="auto">
              <a:spcBef>
                <a:spcPts val="0"/>
              </a:spcBef>
              <a:spcAft>
                <a:spcPts val="0"/>
              </a:spcAft>
              <a:defRPr/>
            </a:pPr>
            <a:r>
              <a:rPr lang="en-US" sz="1600" dirty="0">
                <a:solidFill>
                  <a:schemeClr val="tx1"/>
                </a:solidFill>
                <a:latin typeface="Verdana" pitchFamily="34" charset="0"/>
              </a:rPr>
              <a:t>$2,754,824</a:t>
            </a:r>
            <a:r>
              <a:rPr lang="en-US" sz="1100" dirty="0">
                <a:solidFill>
                  <a:schemeClr val="tx1"/>
                </a:solidFill>
                <a:latin typeface="Verdana" pitchFamily="34" charset="0"/>
              </a:rPr>
              <a:t> </a:t>
            </a:r>
          </a:p>
        </p:txBody>
      </p:sp>
      <p:sp>
        <p:nvSpPr>
          <p:cNvPr id="37" name="Rounded Rectangle 36"/>
          <p:cNvSpPr/>
          <p:nvPr/>
        </p:nvSpPr>
        <p:spPr>
          <a:xfrm>
            <a:off x="4038600" y="1519238"/>
            <a:ext cx="1900238" cy="1074737"/>
          </a:xfrm>
          <a:prstGeom prst="roundRect">
            <a:avLst/>
          </a:prstGeom>
          <a:solidFill>
            <a:schemeClr val="bg1"/>
          </a:solidFill>
          <a:ln w="25400">
            <a:solidFill>
              <a:schemeClr val="tx1"/>
            </a:solidFill>
          </a:ln>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600" dirty="0">
                <a:solidFill>
                  <a:schemeClr val="tx1"/>
                </a:solidFill>
                <a:latin typeface="Verdana" pitchFamily="34" charset="0"/>
              </a:rPr>
              <a:t>ER Total</a:t>
            </a:r>
          </a:p>
          <a:p>
            <a:pPr algn="ctr" fontAlgn="auto">
              <a:spcBef>
                <a:spcPts val="0"/>
              </a:spcBef>
              <a:spcAft>
                <a:spcPts val="0"/>
              </a:spcAft>
              <a:defRPr/>
            </a:pPr>
            <a:r>
              <a:rPr lang="en-US" sz="1600" dirty="0">
                <a:solidFill>
                  <a:schemeClr val="tx1"/>
                </a:solidFill>
                <a:latin typeface="Verdana" pitchFamily="34" charset="0"/>
              </a:rPr>
              <a:t>$2,840,025</a:t>
            </a:r>
          </a:p>
        </p:txBody>
      </p:sp>
      <p:sp>
        <p:nvSpPr>
          <p:cNvPr id="38" name="Rounded Rectangle 37"/>
          <p:cNvSpPr/>
          <p:nvPr/>
        </p:nvSpPr>
        <p:spPr>
          <a:xfrm>
            <a:off x="5985164" y="1498456"/>
            <a:ext cx="1916979" cy="1074737"/>
          </a:xfrm>
          <a:prstGeom prst="roundRect">
            <a:avLst/>
          </a:prstGeom>
          <a:solidFill>
            <a:schemeClr val="bg1"/>
          </a:solidFill>
          <a:ln w="25400">
            <a:solidFill>
              <a:schemeClr val="tx1"/>
            </a:solidFill>
          </a:ln>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600" dirty="0">
                <a:solidFill>
                  <a:schemeClr val="tx1"/>
                </a:solidFill>
                <a:latin typeface="Verdana" pitchFamily="34" charset="0"/>
              </a:rPr>
              <a:t>ER Total</a:t>
            </a:r>
          </a:p>
          <a:p>
            <a:pPr algn="ctr" fontAlgn="auto">
              <a:spcBef>
                <a:spcPts val="0"/>
              </a:spcBef>
              <a:spcAft>
                <a:spcPts val="0"/>
              </a:spcAft>
              <a:defRPr/>
            </a:pPr>
            <a:r>
              <a:rPr lang="en-US" sz="1600" dirty="0">
                <a:solidFill>
                  <a:schemeClr val="tx1"/>
                </a:solidFill>
                <a:latin typeface="Verdana" pitchFamily="34" charset="0"/>
              </a:rPr>
              <a:t>$3,403,309</a:t>
            </a:r>
            <a:endParaRPr lang="en-US" sz="1100" b="1" dirty="0">
              <a:solidFill>
                <a:schemeClr val="tx1"/>
              </a:solidFill>
              <a:latin typeface="Verdana" pitchFamily="34" charset="0"/>
            </a:endParaRPr>
          </a:p>
        </p:txBody>
      </p:sp>
      <p:sp>
        <p:nvSpPr>
          <p:cNvPr id="219148" name="TextBox 5"/>
          <p:cNvSpPr txBox="1">
            <a:spLocks noChangeArrowheads="1"/>
          </p:cNvSpPr>
          <p:nvPr/>
        </p:nvSpPr>
        <p:spPr bwMode="auto">
          <a:xfrm>
            <a:off x="4208463" y="1066800"/>
            <a:ext cx="1381125" cy="369888"/>
          </a:xfrm>
          <a:prstGeom prst="rect">
            <a:avLst/>
          </a:prstGeom>
          <a:noFill/>
          <a:ln w="9525">
            <a:noFill/>
            <a:miter lim="800000"/>
            <a:headEnd/>
            <a:tailEnd/>
          </a:ln>
        </p:spPr>
        <p:txBody>
          <a:bodyPr lIns="91432" tIns="45716" rIns="91432" bIns="45716">
            <a:spAutoFit/>
          </a:bodyPr>
          <a:lstStyle/>
          <a:p>
            <a:pPr algn="ctr"/>
            <a:r>
              <a:rPr lang="en-US" b="1" dirty="0">
                <a:latin typeface="Verdana" pitchFamily="34" charset="0"/>
              </a:rPr>
              <a:t>2013 </a:t>
            </a:r>
          </a:p>
        </p:txBody>
      </p:sp>
      <p:sp>
        <p:nvSpPr>
          <p:cNvPr id="219149" name="TextBox 5"/>
          <p:cNvSpPr txBox="1">
            <a:spLocks noChangeArrowheads="1"/>
          </p:cNvSpPr>
          <p:nvPr/>
        </p:nvSpPr>
        <p:spPr bwMode="auto">
          <a:xfrm>
            <a:off x="2303463" y="1066800"/>
            <a:ext cx="1381125" cy="369888"/>
          </a:xfrm>
          <a:prstGeom prst="rect">
            <a:avLst/>
          </a:prstGeom>
          <a:noFill/>
          <a:ln w="9525">
            <a:noFill/>
            <a:miter lim="800000"/>
            <a:headEnd/>
            <a:tailEnd/>
          </a:ln>
        </p:spPr>
        <p:txBody>
          <a:bodyPr lIns="91432" tIns="45716" rIns="91432" bIns="45716">
            <a:spAutoFit/>
          </a:bodyPr>
          <a:lstStyle/>
          <a:p>
            <a:pPr algn="ctr"/>
            <a:r>
              <a:rPr lang="en-US" b="1" dirty="0">
                <a:latin typeface="Verdana" pitchFamily="34" charset="0"/>
              </a:rPr>
              <a:t>2012 </a:t>
            </a:r>
          </a:p>
        </p:txBody>
      </p:sp>
      <p:sp>
        <p:nvSpPr>
          <p:cNvPr id="219150" name="TextBox 5"/>
          <p:cNvSpPr txBox="1">
            <a:spLocks noChangeArrowheads="1"/>
          </p:cNvSpPr>
          <p:nvPr/>
        </p:nvSpPr>
        <p:spPr bwMode="auto">
          <a:xfrm>
            <a:off x="685800" y="3046413"/>
            <a:ext cx="1447800" cy="584200"/>
          </a:xfrm>
          <a:prstGeom prst="rect">
            <a:avLst/>
          </a:prstGeom>
          <a:noFill/>
          <a:ln w="9525">
            <a:noFill/>
            <a:miter lim="800000"/>
            <a:headEnd/>
            <a:tailEnd/>
          </a:ln>
        </p:spPr>
        <p:txBody>
          <a:bodyPr lIns="91432" tIns="45716" rIns="91432" bIns="45716">
            <a:spAutoFit/>
          </a:bodyPr>
          <a:lstStyle/>
          <a:p>
            <a:r>
              <a:rPr lang="en-US" sz="1600" b="1" dirty="0">
                <a:latin typeface="Verdana" pitchFamily="34" charset="0"/>
              </a:rPr>
              <a:t>Optimized Plan</a:t>
            </a:r>
          </a:p>
        </p:txBody>
      </p:sp>
      <p:sp>
        <p:nvSpPr>
          <p:cNvPr id="56" name="Rounded Rectangle 55"/>
          <p:cNvSpPr/>
          <p:nvPr/>
        </p:nvSpPr>
        <p:spPr>
          <a:xfrm>
            <a:off x="2101850" y="2819400"/>
            <a:ext cx="1900238" cy="1074738"/>
          </a:xfrm>
          <a:prstGeom prst="roundRect">
            <a:avLst/>
          </a:prstGeom>
          <a:solidFill>
            <a:srgbClr val="739600"/>
          </a:solidFill>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600" dirty="0">
                <a:latin typeface="Verdana" pitchFamily="34" charset="0"/>
              </a:rPr>
              <a:t>ER Total</a:t>
            </a:r>
          </a:p>
          <a:p>
            <a:pPr algn="ctr" fontAlgn="auto">
              <a:spcBef>
                <a:spcPts val="0"/>
              </a:spcBef>
              <a:spcAft>
                <a:spcPts val="0"/>
              </a:spcAft>
              <a:defRPr/>
            </a:pPr>
            <a:r>
              <a:rPr lang="en-US" sz="1600" dirty="0">
                <a:latin typeface="Verdana" pitchFamily="34" charset="0"/>
              </a:rPr>
              <a:t>$2,617,083</a:t>
            </a:r>
          </a:p>
          <a:p>
            <a:pPr algn="ctr" fontAlgn="auto">
              <a:spcBef>
                <a:spcPts val="0"/>
              </a:spcBef>
              <a:spcAft>
                <a:spcPts val="0"/>
              </a:spcAft>
              <a:defRPr/>
            </a:pPr>
            <a:r>
              <a:rPr lang="en-US" sz="1600" b="1" dirty="0">
                <a:solidFill>
                  <a:srgbClr val="FFFF00"/>
                </a:solidFill>
                <a:latin typeface="Verdana" pitchFamily="34" charset="0"/>
              </a:rPr>
              <a:t>($137,741)</a:t>
            </a:r>
            <a:r>
              <a:rPr lang="en-US" sz="1100" b="1" dirty="0">
                <a:solidFill>
                  <a:srgbClr val="FFFF00"/>
                </a:solidFill>
                <a:latin typeface="Verdana" pitchFamily="34" charset="0"/>
              </a:rPr>
              <a:t> </a:t>
            </a:r>
          </a:p>
        </p:txBody>
      </p:sp>
      <p:sp>
        <p:nvSpPr>
          <p:cNvPr id="57" name="Rounded Rectangle 56"/>
          <p:cNvSpPr/>
          <p:nvPr/>
        </p:nvSpPr>
        <p:spPr>
          <a:xfrm>
            <a:off x="4038600" y="2814638"/>
            <a:ext cx="1900238" cy="1074737"/>
          </a:xfrm>
          <a:prstGeom prst="roundRect">
            <a:avLst/>
          </a:prstGeom>
          <a:solidFill>
            <a:srgbClr val="688FCF"/>
          </a:solidFill>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600" dirty="0">
                <a:latin typeface="Verdana" pitchFamily="34" charset="0"/>
              </a:rPr>
              <a:t>ER Total</a:t>
            </a:r>
          </a:p>
          <a:p>
            <a:pPr algn="ctr" fontAlgn="auto">
              <a:spcBef>
                <a:spcPts val="0"/>
              </a:spcBef>
              <a:spcAft>
                <a:spcPts val="0"/>
              </a:spcAft>
              <a:defRPr/>
            </a:pPr>
            <a:r>
              <a:rPr lang="en-US" sz="1600" dirty="0">
                <a:latin typeface="Verdana" pitchFamily="34" charset="0"/>
              </a:rPr>
              <a:t>$2,407,716</a:t>
            </a:r>
          </a:p>
          <a:p>
            <a:pPr algn="ctr" fontAlgn="auto">
              <a:spcBef>
                <a:spcPts val="0"/>
              </a:spcBef>
              <a:spcAft>
                <a:spcPts val="0"/>
              </a:spcAft>
              <a:defRPr/>
            </a:pPr>
            <a:r>
              <a:rPr lang="en-US" sz="1600" b="1" dirty="0">
                <a:solidFill>
                  <a:srgbClr val="FFFF00"/>
                </a:solidFill>
                <a:latin typeface="Verdana" pitchFamily="34" charset="0"/>
              </a:rPr>
              <a:t>($432,309)</a:t>
            </a:r>
          </a:p>
        </p:txBody>
      </p:sp>
      <p:sp>
        <p:nvSpPr>
          <p:cNvPr id="59" name="Rounded Rectangle 58"/>
          <p:cNvSpPr/>
          <p:nvPr/>
        </p:nvSpPr>
        <p:spPr>
          <a:xfrm>
            <a:off x="5949950" y="2814638"/>
            <a:ext cx="1900238" cy="1074737"/>
          </a:xfrm>
          <a:prstGeom prst="roundRect">
            <a:avLst/>
          </a:prstGeom>
          <a:solidFill>
            <a:srgbClr val="F25316"/>
          </a:solidFill>
        </p:spPr>
        <p:style>
          <a:lnRef idx="3">
            <a:schemeClr val="lt1"/>
          </a:lnRef>
          <a:fillRef idx="1">
            <a:schemeClr val="accent5"/>
          </a:fillRef>
          <a:effectRef idx="1">
            <a:schemeClr val="accent5"/>
          </a:effectRef>
          <a:fontRef idx="minor">
            <a:schemeClr val="lt1"/>
          </a:fontRef>
        </p:style>
        <p:txBody>
          <a:bodyPr lIns="91432" tIns="45716" rIns="91432" bIns="45716" anchor="ctr"/>
          <a:lstStyle/>
          <a:p>
            <a:pPr algn="ctr" fontAlgn="auto">
              <a:spcBef>
                <a:spcPts val="0"/>
              </a:spcBef>
              <a:spcAft>
                <a:spcPts val="0"/>
              </a:spcAft>
              <a:defRPr/>
            </a:pPr>
            <a:r>
              <a:rPr lang="en-US" sz="1600" dirty="0">
                <a:latin typeface="Verdana" pitchFamily="34" charset="0"/>
              </a:rPr>
              <a:t>ER Total</a:t>
            </a:r>
          </a:p>
          <a:p>
            <a:pPr algn="ctr" fontAlgn="auto">
              <a:spcBef>
                <a:spcPts val="0"/>
              </a:spcBef>
              <a:spcAft>
                <a:spcPts val="0"/>
              </a:spcAft>
              <a:defRPr/>
            </a:pPr>
            <a:r>
              <a:rPr lang="en-US" sz="1600" dirty="0">
                <a:latin typeface="Verdana" pitchFamily="34" charset="0"/>
              </a:rPr>
              <a:t>$2,271,708</a:t>
            </a:r>
          </a:p>
          <a:p>
            <a:pPr algn="ctr" fontAlgn="auto">
              <a:spcBef>
                <a:spcPts val="0"/>
              </a:spcBef>
              <a:spcAft>
                <a:spcPts val="0"/>
              </a:spcAft>
              <a:defRPr/>
            </a:pPr>
            <a:r>
              <a:rPr lang="en-US" sz="1600" b="1" dirty="0">
                <a:solidFill>
                  <a:srgbClr val="FFFF00"/>
                </a:solidFill>
                <a:latin typeface="Verdana" pitchFamily="34" charset="0"/>
              </a:rPr>
              <a:t>($1,131,601)</a:t>
            </a:r>
            <a:endParaRPr lang="en-US" sz="1100" b="1" dirty="0">
              <a:solidFill>
                <a:srgbClr val="FFFF00"/>
              </a:solidFill>
              <a:latin typeface="Verdana"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a:xfrm>
            <a:off x="609600" y="1524000"/>
            <a:ext cx="7772400" cy="1470025"/>
          </a:xfrm>
        </p:spPr>
        <p:txBody>
          <a:bodyPr/>
          <a:lstStyle/>
          <a:p>
            <a:pPr eaLnBrk="1" hangingPunct="1"/>
            <a:r>
              <a:rPr lang="en-US" sz="5400" dirty="0" smtClean="0"/>
              <a:t>Questions and answers</a:t>
            </a:r>
          </a:p>
        </p:txBody>
      </p:sp>
      <p:sp>
        <p:nvSpPr>
          <p:cNvPr id="3" name="Text Box 3"/>
          <p:cNvSpPr txBox="1">
            <a:spLocks noChangeArrowheads="1"/>
          </p:cNvSpPr>
          <p:nvPr/>
        </p:nvSpPr>
        <p:spPr bwMode="auto">
          <a:xfrm>
            <a:off x="284163" y="3733800"/>
            <a:ext cx="8458200" cy="1708150"/>
          </a:xfrm>
          <a:prstGeom prst="rect">
            <a:avLst/>
          </a:prstGeom>
          <a:noFill/>
          <a:ln w="63500">
            <a:noFill/>
            <a:miter lim="800000"/>
            <a:headEnd/>
            <a:tailEnd/>
          </a:ln>
        </p:spPr>
        <p:txBody>
          <a:bodyPr lIns="0" rIns="0">
            <a:spAutoFit/>
          </a:bodyPr>
          <a:lstStyle/>
          <a:p>
            <a:pPr>
              <a:spcBef>
                <a:spcPct val="50000"/>
              </a:spcBef>
            </a:pPr>
            <a:r>
              <a:rPr lang="en-US" sz="1000" dirty="0">
                <a:latin typeface="Verdana" pitchFamily="34" charset="0"/>
              </a:rPr>
              <a:t>The material is provided for informational purposes only based on our understanding of applicable guidance in effect at the time of publication, and should not be construed as ERISA, tax, or legal advice.  Customers and other interested parties must consult and rely solely upon their own independent advisors regarding their particular situation and the concepts presented here.  Although care has been taken in preparing and presenting this material accurately (based on the laws and regulations, and judicial and administrative interpretations thereof, as of the date set forth above), Wells Fargo Insurance Services USA, Inc. disclaims any express or implied warranty as to the accuracy of any material contained herein and any liability with respect to it, and any responsibility to update this material for subsequent developments.</a:t>
            </a:r>
          </a:p>
          <a:p>
            <a:pPr>
              <a:spcBef>
                <a:spcPct val="50000"/>
              </a:spcBef>
            </a:pPr>
            <a:r>
              <a:rPr lang="en-US" sz="1000" dirty="0">
                <a:latin typeface="Verdana" pitchFamily="34" charset="0"/>
              </a:rPr>
              <a:t>To comply with IRS regulations, we are required to notify you that any advice contained in this material that concerns federal tax issues was not intended or written to be used, and cannot be used, for the purpose of (</a:t>
            </a:r>
            <a:r>
              <a:rPr lang="en-US" sz="1000" dirty="0" err="1">
                <a:latin typeface="Verdana" pitchFamily="34" charset="0"/>
              </a:rPr>
              <a:t>i</a:t>
            </a:r>
            <a:r>
              <a:rPr lang="en-US" sz="1000" dirty="0">
                <a:latin typeface="Verdana" pitchFamily="34" charset="0"/>
              </a:rPr>
              <a:t>) avoiding tax-related penalties under the Internal Revenue Code, or (ii) promoting, marketing, or recommending to another party any matters addressed herein.</a:t>
            </a:r>
          </a:p>
        </p:txBody>
      </p:sp>
      <p:sp>
        <p:nvSpPr>
          <p:cNvPr id="4" name="Text Box 11"/>
          <p:cNvSpPr txBox="1">
            <a:spLocks noChangeArrowheads="1"/>
          </p:cNvSpPr>
          <p:nvPr/>
        </p:nvSpPr>
        <p:spPr bwMode="auto">
          <a:xfrm>
            <a:off x="363538" y="6464300"/>
            <a:ext cx="4794250" cy="274638"/>
          </a:xfrm>
          <a:prstGeom prst="rect">
            <a:avLst/>
          </a:prstGeom>
          <a:noFill/>
          <a:ln w="9525">
            <a:noFill/>
            <a:miter lim="800000"/>
            <a:headEnd/>
            <a:tailEnd/>
          </a:ln>
        </p:spPr>
        <p:txBody>
          <a:bodyPr wrap="none" lIns="91432" tIns="45716" rIns="91432" bIns="45716">
            <a:spAutoFit/>
          </a:bodyPr>
          <a:lstStyle/>
          <a:p>
            <a:pPr>
              <a:defRPr/>
            </a:pPr>
            <a:r>
              <a:rPr lang="en-US" sz="1200" dirty="0">
                <a:latin typeface="Verdana" pitchFamily="34" charset="0"/>
                <a:ea typeface="ヒラギノ角ゴ Pro W3" pitchFamily="1" charset="-128"/>
                <a:cs typeface="+mn-cs"/>
              </a:rPr>
              <a:t>© 2011 Wells Fargo Insurance Services.  All rights reserved</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457200"/>
            <a:ext cx="8229600" cy="1143000"/>
          </a:xfrm>
        </p:spPr>
        <p:txBody>
          <a:bodyPr/>
          <a:lstStyle/>
          <a:p>
            <a:pPr eaLnBrk="1" hangingPunct="1"/>
            <a:r>
              <a:rPr lang="en-US" dirty="0" smtClean="0">
                <a:solidFill>
                  <a:srgbClr val="D4002F"/>
                </a:solidFill>
              </a:rPr>
              <a:t>Status of judicial challenges</a:t>
            </a:r>
          </a:p>
        </p:txBody>
      </p:sp>
      <p:sp>
        <p:nvSpPr>
          <p:cNvPr id="27651" name="Rectangle 3"/>
          <p:cNvSpPr>
            <a:spLocks noGrp="1" noChangeArrowheads="1"/>
          </p:cNvSpPr>
          <p:nvPr>
            <p:ph idx="1"/>
          </p:nvPr>
        </p:nvSpPr>
        <p:spPr>
          <a:xfrm>
            <a:off x="447675" y="1279525"/>
            <a:ext cx="8255000" cy="4930775"/>
          </a:xfrm>
        </p:spPr>
        <p:txBody>
          <a:bodyPr>
            <a:normAutofit lnSpcReduction="10000"/>
          </a:bodyPr>
          <a:lstStyle/>
          <a:p>
            <a:pPr>
              <a:spcBef>
                <a:spcPts val="1100"/>
              </a:spcBef>
              <a:buClr>
                <a:srgbClr val="D4002F"/>
              </a:buClr>
            </a:pPr>
            <a:r>
              <a:rPr lang="en-US" sz="1900" b="1" dirty="0" smtClean="0"/>
              <a:t>Individual mandate unconstitutional? </a:t>
            </a:r>
          </a:p>
          <a:p>
            <a:pPr lvl="1">
              <a:spcBef>
                <a:spcPts val="1100"/>
              </a:spcBef>
            </a:pPr>
            <a:r>
              <a:rPr lang="en-US" sz="1700" dirty="0" smtClean="0"/>
              <a:t>2-1 in federal circuit courts upholding constitutionality of individual mandate</a:t>
            </a:r>
          </a:p>
          <a:p>
            <a:pPr lvl="2">
              <a:spcBef>
                <a:spcPts val="1100"/>
              </a:spcBef>
            </a:pPr>
            <a:r>
              <a:rPr lang="en-US" sz="1500" dirty="0" smtClean="0"/>
              <a:t>Michigan:  constitutional</a:t>
            </a:r>
          </a:p>
          <a:p>
            <a:pPr lvl="3">
              <a:spcBef>
                <a:spcPts val="1100"/>
              </a:spcBef>
            </a:pPr>
            <a:r>
              <a:rPr lang="en-US" sz="1300" dirty="0" smtClean="0"/>
              <a:t>6</a:t>
            </a:r>
            <a:r>
              <a:rPr lang="en-US" sz="1300" baseline="30000" dirty="0" smtClean="0"/>
              <a:t>th</a:t>
            </a:r>
            <a:r>
              <a:rPr lang="en-US" sz="1300" dirty="0" smtClean="0"/>
              <a:t> Circuit agreed – June 29</a:t>
            </a:r>
            <a:r>
              <a:rPr lang="en-US" sz="1300" baseline="30000" dirty="0" smtClean="0"/>
              <a:t>th</a:t>
            </a:r>
            <a:endParaRPr lang="en-US" sz="1300" dirty="0" smtClean="0"/>
          </a:p>
          <a:p>
            <a:pPr lvl="2">
              <a:spcBef>
                <a:spcPts val="1100"/>
              </a:spcBef>
              <a:buClr>
                <a:schemeClr val="tx2"/>
              </a:buClr>
            </a:pPr>
            <a:r>
              <a:rPr lang="en-US" sz="1500" dirty="0" smtClean="0"/>
              <a:t>Florida: unconstitutional and not severable (26 states have joined case)</a:t>
            </a:r>
          </a:p>
          <a:p>
            <a:pPr lvl="3">
              <a:spcBef>
                <a:spcPts val="1100"/>
              </a:spcBef>
              <a:buClr>
                <a:schemeClr val="tx2"/>
              </a:buClr>
            </a:pPr>
            <a:r>
              <a:rPr lang="en-US" sz="1300" dirty="0" smtClean="0"/>
              <a:t>11</a:t>
            </a:r>
            <a:r>
              <a:rPr lang="en-US" sz="1300" baseline="30000" dirty="0" smtClean="0"/>
              <a:t>th</a:t>
            </a:r>
            <a:r>
              <a:rPr lang="en-US" sz="1300" dirty="0" smtClean="0"/>
              <a:t> Circuit agreed, but severable – Aug. 12</a:t>
            </a:r>
            <a:r>
              <a:rPr lang="en-US" sz="1300" baseline="30000" dirty="0" smtClean="0"/>
              <a:t>th</a:t>
            </a:r>
            <a:endParaRPr lang="en-US" sz="1300" dirty="0" smtClean="0"/>
          </a:p>
          <a:p>
            <a:pPr lvl="2">
              <a:spcBef>
                <a:spcPts val="1100"/>
              </a:spcBef>
              <a:buClr>
                <a:schemeClr val="tx2"/>
              </a:buClr>
            </a:pPr>
            <a:r>
              <a:rPr lang="en-US" sz="1500" dirty="0" smtClean="0"/>
              <a:t>Virginia:  unconstitutional but severable</a:t>
            </a:r>
          </a:p>
          <a:p>
            <a:pPr lvl="3">
              <a:spcBef>
                <a:spcPts val="1100"/>
              </a:spcBef>
              <a:buClr>
                <a:schemeClr val="tx2"/>
              </a:buClr>
            </a:pPr>
            <a:r>
              <a:rPr lang="en-US" sz="1300" dirty="0" smtClean="0"/>
              <a:t>4</a:t>
            </a:r>
            <a:r>
              <a:rPr lang="en-US" sz="1300" baseline="30000" dirty="0" smtClean="0"/>
              <a:t>th</a:t>
            </a:r>
            <a:r>
              <a:rPr lang="en-US" sz="1300" dirty="0" smtClean="0"/>
              <a:t> Circuit hearing reversed and held constitutional – Sept. 8</a:t>
            </a:r>
            <a:r>
              <a:rPr lang="en-US" sz="1300" baseline="30000" dirty="0" smtClean="0"/>
              <a:t>th</a:t>
            </a:r>
          </a:p>
          <a:p>
            <a:pPr lvl="1">
              <a:spcBef>
                <a:spcPts val="1100"/>
              </a:spcBef>
            </a:pPr>
            <a:r>
              <a:rPr lang="en-US" sz="1700" dirty="0" smtClean="0"/>
              <a:t>U.S. Supreme Court has denied expedited review request</a:t>
            </a:r>
          </a:p>
          <a:p>
            <a:pPr lvl="2">
              <a:spcBef>
                <a:spcPts val="1100"/>
              </a:spcBef>
              <a:buClr>
                <a:schemeClr val="tx2"/>
              </a:buClr>
            </a:pPr>
            <a:r>
              <a:rPr lang="en-US" sz="1500" dirty="0" smtClean="0"/>
              <a:t>Circuits split on constitutionality of individual mandate</a:t>
            </a:r>
          </a:p>
          <a:p>
            <a:pPr lvl="2">
              <a:spcBef>
                <a:spcPts val="1100"/>
              </a:spcBef>
              <a:buClr>
                <a:schemeClr val="tx2"/>
              </a:buClr>
            </a:pPr>
            <a:r>
              <a:rPr lang="en-US" sz="1500" dirty="0" smtClean="0"/>
              <a:t>SC ruling not likely until summer of 2012 (or possibly after elections)</a:t>
            </a:r>
          </a:p>
          <a:p>
            <a:pPr lvl="2">
              <a:spcBef>
                <a:spcPts val="1100"/>
              </a:spcBef>
              <a:buClr>
                <a:schemeClr val="tx2"/>
              </a:buClr>
            </a:pPr>
            <a:r>
              <a:rPr lang="en-US" sz="1500" dirty="0" smtClean="0"/>
              <a:t>“Swing” vote?  “Punt” and say no standing?</a:t>
            </a:r>
          </a:p>
          <a:p>
            <a:pPr lvl="2">
              <a:spcBef>
                <a:spcPts val="1100"/>
              </a:spcBef>
              <a:buClr>
                <a:schemeClr val="tx2"/>
              </a:buClr>
            </a:pPr>
            <a:r>
              <a:rPr lang="en-US" sz="1500" dirty="0" smtClean="0"/>
              <a:t>Argument:  scope of commerce clause under U.S. Constitution and its applicability to individual mandate</a:t>
            </a:r>
          </a:p>
          <a:p>
            <a:pPr lvl="2">
              <a:spcBef>
                <a:spcPts val="1100"/>
              </a:spcBef>
            </a:pPr>
            <a:endParaRPr lang="en-US" sz="1500" dirty="0" smtClean="0"/>
          </a:p>
        </p:txBody>
      </p:sp>
      <p:sp>
        <p:nvSpPr>
          <p:cNvPr id="5" name="Slide Number Placeholder 4"/>
          <p:cNvSpPr>
            <a:spLocks noGrp="1"/>
          </p:cNvSpPr>
          <p:nvPr>
            <p:ph type="sldNum" sz="quarter" idx="12"/>
          </p:nvPr>
        </p:nvSpPr>
        <p:spPr/>
        <p:txBody>
          <a:bodyPr/>
          <a:lstStyle/>
          <a:p>
            <a:fld id="{0E49032C-FC1D-455E-94CE-D351C1237721}" type="slidenum">
              <a:rPr lang="en-US" smtClean="0"/>
              <a:pPr/>
              <a:t>2</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385763" y="550863"/>
            <a:ext cx="8255000" cy="744537"/>
          </a:xfrm>
        </p:spPr>
        <p:txBody>
          <a:bodyPr/>
          <a:lstStyle/>
          <a:p>
            <a:pPr eaLnBrk="1" hangingPunct="1"/>
            <a:r>
              <a:rPr lang="en-US" dirty="0" smtClean="0">
                <a:solidFill>
                  <a:srgbClr val="D4002F"/>
                </a:solidFill>
              </a:rPr>
              <a:t>Status of legislative actions</a:t>
            </a:r>
          </a:p>
        </p:txBody>
      </p:sp>
      <p:sp>
        <p:nvSpPr>
          <p:cNvPr id="29699" name="Rectangle 3"/>
          <p:cNvSpPr>
            <a:spLocks noGrp="1" noChangeArrowheads="1"/>
          </p:cNvSpPr>
          <p:nvPr>
            <p:ph type="body" idx="4294967295"/>
          </p:nvPr>
        </p:nvSpPr>
        <p:spPr>
          <a:xfrm>
            <a:off x="393700" y="1290638"/>
            <a:ext cx="8255000" cy="4930775"/>
          </a:xfrm>
        </p:spPr>
        <p:txBody>
          <a:bodyPr>
            <a:normAutofit lnSpcReduction="10000"/>
          </a:bodyPr>
          <a:lstStyle/>
          <a:p>
            <a:pPr>
              <a:spcBef>
                <a:spcPts val="1100"/>
              </a:spcBef>
              <a:buClr>
                <a:srgbClr val="D4002F"/>
              </a:buClr>
            </a:pPr>
            <a:r>
              <a:rPr lang="en-US" sz="1900" b="1" dirty="0" smtClean="0"/>
              <a:t>Total repeal of ACA appears quite unlikely</a:t>
            </a:r>
          </a:p>
          <a:p>
            <a:pPr lvl="1">
              <a:spcBef>
                <a:spcPts val="1100"/>
              </a:spcBef>
            </a:pPr>
            <a:r>
              <a:rPr lang="en-US" sz="1700" dirty="0" smtClean="0"/>
              <a:t>Insufficient votes to pass Senate or override a Presidential veto</a:t>
            </a:r>
          </a:p>
          <a:p>
            <a:pPr lvl="1">
              <a:spcBef>
                <a:spcPts val="1100"/>
              </a:spcBef>
            </a:pPr>
            <a:r>
              <a:rPr lang="en-US" sz="1700" dirty="0" smtClean="0"/>
              <a:t>2012 election outcomes impossible to predict (both presidential and congressional races) – 60 Republican Senate seats?</a:t>
            </a:r>
          </a:p>
          <a:p>
            <a:pPr>
              <a:buClr>
                <a:srgbClr val="D4002F"/>
              </a:buClr>
            </a:pPr>
            <a:r>
              <a:rPr lang="en-US" sz="1900" b="1" dirty="0" smtClean="0"/>
              <a:t>Certain minor amendments have passed</a:t>
            </a:r>
          </a:p>
          <a:p>
            <a:pPr lvl="1"/>
            <a:r>
              <a:rPr lang="en-US" sz="1700" dirty="0" smtClean="0"/>
              <a:t>However, not to really core fundamental reform issues (e.g., repeal of new Form 1099 reporting rule, repeal of free-choice voucher rule, funding reduction to co-ops)</a:t>
            </a:r>
          </a:p>
          <a:p>
            <a:pPr>
              <a:buClr>
                <a:srgbClr val="D4002F"/>
              </a:buClr>
            </a:pPr>
            <a:r>
              <a:rPr lang="en-US" sz="1900" b="1" dirty="0" smtClean="0"/>
              <a:t>Attempts being made to slow implementation</a:t>
            </a:r>
          </a:p>
          <a:p>
            <a:pPr lvl="1"/>
            <a:r>
              <a:rPr lang="en-US" sz="1700" dirty="0" smtClean="0"/>
              <a:t>Some attempts to limit funding and personnel to hinder implementation and enforcement of law</a:t>
            </a:r>
          </a:p>
          <a:p>
            <a:pPr lvl="1"/>
            <a:r>
              <a:rPr lang="en-US" sz="1700" dirty="0" smtClean="0"/>
              <a:t>Congressional hearings on certain aspects of ACA</a:t>
            </a:r>
          </a:p>
          <a:p>
            <a:pPr lvl="1"/>
            <a:r>
              <a:rPr lang="en-US" sz="1700" dirty="0" smtClean="0"/>
              <a:t>Some Republican-controlled state governments sending mixed signals re: implementing state insurance exchanges</a:t>
            </a:r>
          </a:p>
          <a:p>
            <a:pPr>
              <a:buClr>
                <a:srgbClr val="D4002F"/>
              </a:buClr>
              <a:buFont typeface="Wingdings" pitchFamily="2" charset="2"/>
              <a:buNone/>
            </a:pPr>
            <a:endParaRPr lang="en-US" sz="2100" dirty="0" smtClean="0"/>
          </a:p>
        </p:txBody>
      </p:sp>
      <p:sp>
        <p:nvSpPr>
          <p:cNvPr id="5" name="Slide Number Placeholder 4"/>
          <p:cNvSpPr>
            <a:spLocks noGrp="1"/>
          </p:cNvSpPr>
          <p:nvPr>
            <p:ph type="sldNum" sz="quarter" idx="12"/>
          </p:nvPr>
        </p:nvSpPr>
        <p:spPr/>
        <p:txBody>
          <a:bodyPr/>
          <a:lstStyle/>
          <a:p>
            <a:fld id="{0E49032C-FC1D-455E-94CE-D351C1237721}" type="slidenum">
              <a:rPr lang="en-US" smtClean="0"/>
              <a:pPr/>
              <a:t>3</a:t>
            </a:fld>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385763" y="550863"/>
            <a:ext cx="8255000" cy="744537"/>
          </a:xfrm>
        </p:spPr>
        <p:txBody>
          <a:bodyPr/>
          <a:lstStyle/>
          <a:p>
            <a:pPr eaLnBrk="1" hangingPunct="1"/>
            <a:r>
              <a:rPr lang="en-US" dirty="0" smtClean="0">
                <a:solidFill>
                  <a:srgbClr val="D4002F"/>
                </a:solidFill>
              </a:rPr>
              <a:t>Status of regulatory actions</a:t>
            </a:r>
          </a:p>
        </p:txBody>
      </p:sp>
      <p:sp>
        <p:nvSpPr>
          <p:cNvPr id="31747" name="Rectangle 3"/>
          <p:cNvSpPr>
            <a:spLocks noGrp="1" noChangeArrowheads="1"/>
          </p:cNvSpPr>
          <p:nvPr>
            <p:ph type="body" idx="4294967295"/>
          </p:nvPr>
        </p:nvSpPr>
        <p:spPr>
          <a:xfrm>
            <a:off x="393700" y="1290638"/>
            <a:ext cx="8255000" cy="4930775"/>
          </a:xfrm>
        </p:spPr>
        <p:txBody>
          <a:bodyPr>
            <a:normAutofit lnSpcReduction="10000"/>
          </a:bodyPr>
          <a:lstStyle/>
          <a:p>
            <a:pPr marL="269875" lvl="1" indent="-269875">
              <a:buClr>
                <a:srgbClr val="D4002F"/>
              </a:buClr>
              <a:buFont typeface="Wingdings" pitchFamily="2" charset="2"/>
              <a:buChar char="§"/>
            </a:pPr>
            <a:r>
              <a:rPr lang="en-US" sz="1900" b="1" dirty="0" smtClean="0"/>
              <a:t>Regulatory agencies delaying or easing certain implementation rules</a:t>
            </a:r>
          </a:p>
          <a:p>
            <a:pPr marL="603250" lvl="2" indent="-269875">
              <a:buFont typeface="Verdana" pitchFamily="34" charset="0"/>
              <a:buChar char="−"/>
            </a:pPr>
            <a:r>
              <a:rPr lang="en-US" sz="1700" dirty="0" smtClean="0"/>
              <a:t>Six sets of implementation FAQs issued to date</a:t>
            </a:r>
          </a:p>
          <a:p>
            <a:pPr marL="603250" lvl="2" indent="-269875">
              <a:buFont typeface="Verdana" pitchFamily="34" charset="0"/>
              <a:buChar char="−"/>
            </a:pPr>
            <a:r>
              <a:rPr lang="en-US" sz="1700" dirty="0" smtClean="0"/>
              <a:t>HHS waiver program from annual dollar limit phase-out for mini-med and stand-alone HRA plans</a:t>
            </a:r>
          </a:p>
          <a:p>
            <a:pPr marL="603250" lvl="2" indent="-269875">
              <a:buFont typeface="Verdana" pitchFamily="34" charset="0"/>
              <a:buChar char="−"/>
            </a:pPr>
            <a:r>
              <a:rPr lang="en-US" sz="1700" dirty="0" smtClean="0"/>
              <a:t>Delayed enforcement of non-grandfathered insured plan discrimination (IRC § 105(h)-like) rules</a:t>
            </a:r>
          </a:p>
          <a:p>
            <a:pPr marL="603250" lvl="2" indent="-269875">
              <a:buFont typeface="Verdana" pitchFamily="34" charset="0"/>
              <a:buChar char="−"/>
            </a:pPr>
            <a:r>
              <a:rPr lang="en-US" sz="1700" dirty="0" smtClean="0"/>
              <a:t>Revised claims procedures and external review rules (delayed multiple times)</a:t>
            </a:r>
          </a:p>
          <a:p>
            <a:pPr marL="603250" lvl="2" indent="-269875">
              <a:buFont typeface="Verdana" pitchFamily="34" charset="0"/>
              <a:buChar char="−"/>
            </a:pPr>
            <a:r>
              <a:rPr lang="en-US" sz="1700" dirty="0" smtClean="0"/>
              <a:t>Form W-2 reporting obligations delayed until 2012 (or 2013 if &lt; 250 Forms W-2 issued in 2011)</a:t>
            </a:r>
          </a:p>
          <a:p>
            <a:pPr marL="603250" lvl="2" indent="-269875">
              <a:buFont typeface="Verdana" pitchFamily="34" charset="0"/>
              <a:buChar char="−"/>
            </a:pPr>
            <a:r>
              <a:rPr lang="en-US" sz="1700" dirty="0" smtClean="0"/>
              <a:t>Automatic enrollment for large employers (&gt;200 employees) delayed until after guidance issued (likely not until 2013)</a:t>
            </a:r>
          </a:p>
          <a:p>
            <a:pPr marL="603250" lvl="2" indent="-269875">
              <a:buFont typeface="Verdana" pitchFamily="34" charset="0"/>
              <a:buChar char="−"/>
            </a:pPr>
            <a:r>
              <a:rPr lang="en-US" sz="1700" dirty="0" smtClean="0"/>
              <a:t>Possible regulatory acceleration of ACA-approved increase in permissible wellness program incentives from 20% to 30% </a:t>
            </a:r>
          </a:p>
        </p:txBody>
      </p:sp>
      <p:sp>
        <p:nvSpPr>
          <p:cNvPr id="5" name="Slide Number Placeholder 4"/>
          <p:cNvSpPr>
            <a:spLocks noGrp="1"/>
          </p:cNvSpPr>
          <p:nvPr>
            <p:ph type="sldNum" sz="quarter" idx="12"/>
          </p:nvPr>
        </p:nvSpPr>
        <p:spPr/>
        <p:txBody>
          <a:bodyPr/>
          <a:lstStyle/>
          <a:p>
            <a:fld id="{0E49032C-FC1D-455E-94CE-D351C1237721}" type="slidenum">
              <a:rPr lang="en-US" smtClean="0"/>
              <a:pPr/>
              <a:t>4</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1193" name="Picture 9" descr="MP900423052[1]"/>
          <p:cNvPicPr>
            <a:picLocks noGrp="1" noChangeAspect="1" noChangeArrowheads="1"/>
          </p:cNvPicPr>
          <p:nvPr>
            <p:ph idx="4294967295"/>
          </p:nvPr>
        </p:nvPicPr>
        <p:blipFill>
          <a:blip r:embed="rId2" cstate="print"/>
          <a:srcRect l="12083"/>
          <a:stretch>
            <a:fillRect/>
          </a:stretch>
        </p:blipFill>
        <p:spPr>
          <a:xfrm>
            <a:off x="0" y="0"/>
            <a:ext cx="9144000" cy="6858000"/>
          </a:xfrm>
          <a:prstGeom prst="rect">
            <a:avLst/>
          </a:prstGeom>
          <a:noFill/>
          <a:ln>
            <a:noFill/>
          </a:ln>
        </p:spPr>
      </p:pic>
      <p:sp>
        <p:nvSpPr>
          <p:cNvPr id="27650" name="Rectangle 4"/>
          <p:cNvSpPr>
            <a:spLocks noGrp="1" noChangeArrowheads="1"/>
          </p:cNvSpPr>
          <p:nvPr>
            <p:ph type="title" idx="4294967295"/>
          </p:nvPr>
        </p:nvSpPr>
        <p:spPr>
          <a:xfrm>
            <a:off x="685800" y="4267200"/>
            <a:ext cx="5243105" cy="2220230"/>
          </a:xfrm>
          <a:noFill/>
          <a:effectLst>
            <a:glow rad="101600">
              <a:schemeClr val="bg1">
                <a:alpha val="60000"/>
              </a:schemeClr>
            </a:glow>
          </a:effectLst>
        </p:spPr>
        <p:txBody>
          <a:bodyPr wrap="square">
            <a:spAutoFit/>
          </a:bodyPr>
          <a:lstStyle/>
          <a:p>
            <a:r>
              <a:rPr lang="en-US" sz="4400" dirty="0" smtClean="0">
                <a:solidFill>
                  <a:schemeClr val="tx1"/>
                </a:solidFill>
                <a:effectLst>
                  <a:glow rad="101600">
                    <a:schemeClr val="bg1">
                      <a:alpha val="60000"/>
                    </a:schemeClr>
                  </a:glow>
                </a:effectLst>
              </a:rPr>
              <a:t>The first wave – </a:t>
            </a:r>
            <a:br>
              <a:rPr lang="en-US" sz="4400" dirty="0" smtClean="0">
                <a:solidFill>
                  <a:schemeClr val="tx1"/>
                </a:solidFill>
                <a:effectLst>
                  <a:glow rad="101600">
                    <a:schemeClr val="bg1">
                      <a:alpha val="60000"/>
                    </a:schemeClr>
                  </a:glow>
                </a:effectLst>
              </a:rPr>
            </a:br>
            <a:r>
              <a:rPr lang="en-US" sz="4400" dirty="0" smtClean="0">
                <a:solidFill>
                  <a:schemeClr val="tx1"/>
                </a:solidFill>
                <a:effectLst>
                  <a:glow rad="101600">
                    <a:schemeClr val="bg1">
                      <a:alpha val="60000"/>
                    </a:schemeClr>
                  </a:glow>
                </a:effectLst>
              </a:rPr>
              <a:t>current status of</a:t>
            </a:r>
            <a:br>
              <a:rPr lang="en-US" sz="4400" dirty="0" smtClean="0">
                <a:solidFill>
                  <a:schemeClr val="tx1"/>
                </a:solidFill>
                <a:effectLst>
                  <a:glow rad="101600">
                    <a:schemeClr val="bg1">
                      <a:alpha val="60000"/>
                    </a:schemeClr>
                  </a:glow>
                </a:effectLst>
              </a:rPr>
            </a:br>
            <a:r>
              <a:rPr lang="en-US" sz="4400" dirty="0" smtClean="0">
                <a:solidFill>
                  <a:schemeClr val="tx1"/>
                </a:solidFill>
                <a:effectLst>
                  <a:glow rad="101600">
                    <a:schemeClr val="bg1">
                      <a:alpha val="60000"/>
                    </a:schemeClr>
                  </a:glow>
                </a:effectLst>
              </a:rPr>
              <a:t>federal mandates</a:t>
            </a:r>
          </a:p>
        </p:txBody>
      </p:sp>
      <p:sp>
        <p:nvSpPr>
          <p:cNvPr id="5" name="Slide Number Placeholder 4"/>
          <p:cNvSpPr>
            <a:spLocks noGrp="1"/>
          </p:cNvSpPr>
          <p:nvPr>
            <p:ph type="sldNum" sz="quarter" idx="12"/>
          </p:nvPr>
        </p:nvSpPr>
        <p:spPr/>
        <p:txBody>
          <a:bodyPr/>
          <a:lstStyle/>
          <a:p>
            <a:fld id="{0E49032C-FC1D-455E-94CE-D351C1237721}" type="slidenum">
              <a:rPr lang="en-US" smtClean="0"/>
              <a:pPr/>
              <a:t>5</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4294967295"/>
          </p:nvPr>
        </p:nvSpPr>
        <p:spPr>
          <a:xfrm>
            <a:off x="458788" y="1482725"/>
            <a:ext cx="8685212" cy="2889250"/>
          </a:xfrm>
        </p:spPr>
        <p:txBody>
          <a:bodyPr/>
          <a:lstStyle/>
          <a:p>
            <a:pPr algn="just" eaLnBrk="1" hangingPunct="1">
              <a:spcBef>
                <a:spcPct val="0"/>
              </a:spcBef>
            </a:pPr>
            <a:endParaRPr lang="en-US" sz="1200" smtClean="0"/>
          </a:p>
          <a:p>
            <a:pPr eaLnBrk="1" hangingPunct="1"/>
            <a:endParaRPr lang="en-US" sz="1200" smtClean="0"/>
          </a:p>
          <a:p>
            <a:pPr eaLnBrk="1" hangingPunct="1"/>
            <a:endParaRPr lang="en-US" sz="1200" smtClean="0"/>
          </a:p>
        </p:txBody>
      </p:sp>
      <p:sp>
        <p:nvSpPr>
          <p:cNvPr id="34819" name="Text Box 3"/>
          <p:cNvSpPr txBox="1">
            <a:spLocks noChangeArrowheads="1"/>
          </p:cNvSpPr>
          <p:nvPr/>
        </p:nvSpPr>
        <p:spPr bwMode="auto">
          <a:xfrm>
            <a:off x="257175" y="601663"/>
            <a:ext cx="8886825" cy="575720"/>
          </a:xfrm>
          <a:prstGeom prst="rect">
            <a:avLst/>
          </a:prstGeom>
          <a:noFill/>
          <a:ln w="9525">
            <a:noFill/>
            <a:miter lim="800000"/>
            <a:headEnd/>
            <a:tailEnd/>
          </a:ln>
        </p:spPr>
        <p:txBody>
          <a:bodyPr lIns="82472" tIns="41236" rIns="82472" bIns="41236">
            <a:spAutoFit/>
          </a:bodyPr>
          <a:lstStyle/>
          <a:p>
            <a:pPr defTabSz="825500" eaLnBrk="0" hangingPunct="0">
              <a:spcBef>
                <a:spcPct val="50000"/>
              </a:spcBef>
            </a:pPr>
            <a:r>
              <a:rPr lang="en-US" sz="3200" dirty="0">
                <a:solidFill>
                  <a:srgbClr val="D4002F"/>
                </a:solidFill>
                <a:latin typeface="Georgia" pitchFamily="18" charset="0"/>
              </a:rPr>
              <a:t>Federal mandates – key concepts</a:t>
            </a:r>
          </a:p>
        </p:txBody>
      </p:sp>
      <p:sp>
        <p:nvSpPr>
          <p:cNvPr id="34820" name="Rectangle 4"/>
          <p:cNvSpPr>
            <a:spLocks noChangeArrowheads="1"/>
          </p:cNvSpPr>
          <p:nvPr/>
        </p:nvSpPr>
        <p:spPr bwMode="auto">
          <a:xfrm>
            <a:off x="395288" y="1011238"/>
            <a:ext cx="8320087" cy="5367337"/>
          </a:xfrm>
          <a:prstGeom prst="rect">
            <a:avLst/>
          </a:prstGeom>
          <a:noFill/>
          <a:ln w="9525" algn="ctr">
            <a:noFill/>
            <a:miter lim="800000"/>
            <a:headEnd/>
            <a:tailEnd/>
          </a:ln>
        </p:spPr>
        <p:txBody>
          <a:bodyPr lIns="91432" tIns="45716" rIns="91432" bIns="45716"/>
          <a:lstStyle/>
          <a:p>
            <a:pPr marL="269875" indent="-269875" defTabSz="865188">
              <a:buFont typeface="Wingdings" pitchFamily="2" charset="2"/>
              <a:buChar char="§"/>
            </a:pPr>
            <a:endParaRPr lang="en-US" sz="1800" dirty="0">
              <a:solidFill>
                <a:srgbClr val="000000"/>
              </a:solidFill>
              <a:latin typeface="Verdana" pitchFamily="34" charset="0"/>
            </a:endParaRPr>
          </a:p>
          <a:p>
            <a:pPr marL="269875" indent="-269875" defTabSz="865188">
              <a:buClr>
                <a:srgbClr val="D4002F"/>
              </a:buClr>
              <a:buFont typeface="Wingdings" pitchFamily="2" charset="2"/>
              <a:buChar char="§"/>
            </a:pPr>
            <a:r>
              <a:rPr lang="en-US" sz="1900" b="1" dirty="0">
                <a:solidFill>
                  <a:srgbClr val="000000"/>
                </a:solidFill>
                <a:latin typeface="Verdana" pitchFamily="34" charset="0"/>
              </a:rPr>
              <a:t>Grandfathered plans avoid certain mandates</a:t>
            </a:r>
          </a:p>
          <a:p>
            <a:pPr marL="269875" indent="-269875" defTabSz="865188">
              <a:buClr>
                <a:srgbClr val="D4002F"/>
              </a:buClr>
            </a:pPr>
            <a:endParaRPr lang="en-US" sz="1400" dirty="0">
              <a:solidFill>
                <a:srgbClr val="000000"/>
              </a:solidFill>
              <a:latin typeface="Verdana" pitchFamily="34" charset="0"/>
            </a:endParaRPr>
          </a:p>
          <a:p>
            <a:pPr marL="269875" indent="-269875" defTabSz="865188">
              <a:buClr>
                <a:srgbClr val="D4002F"/>
              </a:buClr>
              <a:buFont typeface="Wingdings" pitchFamily="2" charset="2"/>
              <a:buChar char="§"/>
            </a:pPr>
            <a:r>
              <a:rPr lang="en-US" sz="1900" b="1" dirty="0">
                <a:solidFill>
                  <a:srgbClr val="000000"/>
                </a:solidFill>
                <a:latin typeface="Verdana" pitchFamily="34" charset="0"/>
              </a:rPr>
              <a:t>To stay grandfathered</a:t>
            </a:r>
            <a:endParaRPr lang="en-US" sz="1900" dirty="0">
              <a:solidFill>
                <a:srgbClr val="000000"/>
              </a:solidFill>
              <a:latin typeface="Verdana" pitchFamily="34" charset="0"/>
            </a:endParaRPr>
          </a:p>
          <a:p>
            <a:pPr marL="595313" lvl="1" indent="-214313" defTabSz="865188">
              <a:spcBef>
                <a:spcPts val="600"/>
              </a:spcBef>
              <a:buFont typeface="Verdana" pitchFamily="34" charset="0"/>
              <a:buChar char="−"/>
            </a:pPr>
            <a:r>
              <a:rPr lang="en-US" sz="1700" dirty="0">
                <a:solidFill>
                  <a:srgbClr val="000000"/>
                </a:solidFill>
                <a:latin typeface="Verdana" pitchFamily="34" charset="0"/>
              </a:rPr>
              <a:t>Avoid the “Big 6” changes (measured relative to 3/23/10):</a:t>
            </a:r>
          </a:p>
          <a:p>
            <a:pPr marL="1052513" lvl="2" indent="-214313" defTabSz="865188">
              <a:spcBef>
                <a:spcPts val="600"/>
              </a:spcBef>
              <a:buClr>
                <a:srgbClr val="D4002F"/>
              </a:buClr>
              <a:buFont typeface="Wingdings" pitchFamily="2" charset="2"/>
              <a:buChar char="§"/>
            </a:pPr>
            <a:r>
              <a:rPr lang="en-US" sz="1500" dirty="0">
                <a:solidFill>
                  <a:srgbClr val="000000"/>
                </a:solidFill>
                <a:latin typeface="Verdana" pitchFamily="34" charset="0"/>
              </a:rPr>
              <a:t>Elimination of benefits</a:t>
            </a:r>
          </a:p>
          <a:p>
            <a:pPr marL="1052513" lvl="2" indent="-214313" defTabSz="865188">
              <a:spcBef>
                <a:spcPts val="600"/>
              </a:spcBef>
              <a:buClr>
                <a:srgbClr val="D4002F"/>
              </a:buClr>
              <a:buFont typeface="Wingdings" pitchFamily="2" charset="2"/>
              <a:buChar char="§"/>
            </a:pPr>
            <a:r>
              <a:rPr lang="en-US" sz="1500" dirty="0">
                <a:solidFill>
                  <a:srgbClr val="000000"/>
                </a:solidFill>
                <a:latin typeface="Verdana" pitchFamily="34" charset="0"/>
              </a:rPr>
              <a:t>Any increase in % cost-sharing requirement (e.g., coinsurance)</a:t>
            </a:r>
          </a:p>
          <a:p>
            <a:pPr marL="1052513" lvl="2" indent="-214313" defTabSz="865188">
              <a:spcBef>
                <a:spcPts val="600"/>
              </a:spcBef>
              <a:buClr>
                <a:srgbClr val="D4002F"/>
              </a:buClr>
              <a:buFont typeface="Wingdings" pitchFamily="2" charset="2"/>
              <a:buChar char="§"/>
            </a:pPr>
            <a:r>
              <a:rPr lang="en-US" sz="1500" dirty="0">
                <a:solidFill>
                  <a:srgbClr val="000000"/>
                </a:solidFill>
                <a:latin typeface="Verdana" pitchFamily="34" charset="0"/>
              </a:rPr>
              <a:t>“Significant” increase in fixed-dollar cost-sharing requirement (e.g., deductibles, out-of-pocket limits)</a:t>
            </a:r>
          </a:p>
          <a:p>
            <a:pPr marL="1052513" lvl="2" indent="-214313" defTabSz="865188">
              <a:spcBef>
                <a:spcPts val="600"/>
              </a:spcBef>
              <a:buClr>
                <a:srgbClr val="D4002F"/>
              </a:buClr>
              <a:buFont typeface="Wingdings" pitchFamily="2" charset="2"/>
              <a:buChar char="§"/>
            </a:pPr>
            <a:r>
              <a:rPr lang="en-US" sz="1500" dirty="0">
                <a:solidFill>
                  <a:srgbClr val="000000"/>
                </a:solidFill>
                <a:latin typeface="Verdana" pitchFamily="34" charset="0"/>
              </a:rPr>
              <a:t>“Significant” increase in co-pays</a:t>
            </a:r>
          </a:p>
          <a:p>
            <a:pPr marL="1052513" lvl="2" indent="-214313" defTabSz="865188">
              <a:spcBef>
                <a:spcPts val="600"/>
              </a:spcBef>
              <a:buClr>
                <a:srgbClr val="D4002F"/>
              </a:buClr>
              <a:buFont typeface="Wingdings" pitchFamily="2" charset="2"/>
              <a:buChar char="§"/>
            </a:pPr>
            <a:r>
              <a:rPr lang="en-US" sz="1500" dirty="0">
                <a:solidFill>
                  <a:srgbClr val="000000"/>
                </a:solidFill>
                <a:latin typeface="Verdana" pitchFamily="34" charset="0"/>
              </a:rPr>
              <a:t>“Significant” reduction in % of employer contribution rate toward total cost of coverage</a:t>
            </a:r>
          </a:p>
          <a:p>
            <a:pPr marL="1052513" lvl="2" indent="-214313" defTabSz="865188">
              <a:spcBef>
                <a:spcPts val="600"/>
              </a:spcBef>
              <a:buClr>
                <a:srgbClr val="D4002F"/>
              </a:buClr>
              <a:buFont typeface="Wingdings" pitchFamily="2" charset="2"/>
              <a:buChar char="§"/>
            </a:pPr>
            <a:r>
              <a:rPr lang="en-US" sz="1500" dirty="0">
                <a:solidFill>
                  <a:srgbClr val="000000"/>
                </a:solidFill>
                <a:latin typeface="Verdana" pitchFamily="34" charset="0"/>
              </a:rPr>
              <a:t>Impose new or decreased annual dollar limits</a:t>
            </a:r>
          </a:p>
          <a:p>
            <a:pPr marL="595313" lvl="1" indent="-214313" defTabSz="865188">
              <a:spcBef>
                <a:spcPts val="600"/>
              </a:spcBef>
              <a:buFont typeface="Verdana" pitchFamily="34" charset="0"/>
              <a:buChar char="−"/>
            </a:pPr>
            <a:r>
              <a:rPr lang="en-US" sz="1700" dirty="0">
                <a:solidFill>
                  <a:srgbClr val="000000"/>
                </a:solidFill>
                <a:latin typeface="Verdana" pitchFamily="34" charset="0"/>
              </a:rPr>
              <a:t>Plans can now change </a:t>
            </a:r>
            <a:r>
              <a:rPr lang="en-US" sz="1700" dirty="0" smtClean="0">
                <a:solidFill>
                  <a:srgbClr val="000000"/>
                </a:solidFill>
                <a:latin typeface="Verdana" pitchFamily="34" charset="0"/>
              </a:rPr>
              <a:t>policies and/or carriers </a:t>
            </a:r>
            <a:endParaRPr lang="en-US" sz="1700" dirty="0">
              <a:solidFill>
                <a:srgbClr val="000000"/>
              </a:solidFill>
              <a:latin typeface="Verdana" pitchFamily="34" charset="0"/>
            </a:endParaRPr>
          </a:p>
          <a:p>
            <a:pPr marL="1052513" lvl="2" indent="-214313" defTabSz="865188">
              <a:spcBef>
                <a:spcPts val="600"/>
              </a:spcBef>
              <a:buClr>
                <a:srgbClr val="D4002F"/>
              </a:buClr>
              <a:buFont typeface="Wingdings" pitchFamily="2" charset="2"/>
              <a:buChar char="§"/>
            </a:pPr>
            <a:r>
              <a:rPr lang="en-US" sz="1500" dirty="0">
                <a:solidFill>
                  <a:srgbClr val="000000"/>
                </a:solidFill>
                <a:latin typeface="Verdana" pitchFamily="34" charset="0"/>
              </a:rPr>
              <a:t>But only after 11/15/10 and they still must avoid “Big 6” changes </a:t>
            </a:r>
          </a:p>
          <a:p>
            <a:pPr marL="595313" lvl="1" indent="-214313" defTabSz="865188">
              <a:spcBef>
                <a:spcPts val="600"/>
              </a:spcBef>
              <a:buFont typeface="Verdana" pitchFamily="34" charset="0"/>
              <a:buChar char="−"/>
            </a:pPr>
            <a:r>
              <a:rPr lang="en-US" sz="1700" dirty="0">
                <a:solidFill>
                  <a:srgbClr val="000000"/>
                </a:solidFill>
                <a:latin typeface="Verdana" pitchFamily="34" charset="0"/>
              </a:rPr>
              <a:t>What </a:t>
            </a:r>
            <a:r>
              <a:rPr lang="en-US" sz="1700" dirty="0" smtClean="0">
                <a:solidFill>
                  <a:srgbClr val="000000"/>
                </a:solidFill>
                <a:latin typeface="Verdana" pitchFamily="34" charset="0"/>
              </a:rPr>
              <a:t>else is </a:t>
            </a:r>
            <a:r>
              <a:rPr lang="en-US" sz="1700" dirty="0">
                <a:solidFill>
                  <a:srgbClr val="000000"/>
                </a:solidFill>
                <a:latin typeface="Verdana" pitchFamily="34" charset="0"/>
              </a:rPr>
              <a:t>permissible?</a:t>
            </a:r>
          </a:p>
          <a:p>
            <a:pPr marL="1052513" lvl="2" indent="-214313" defTabSz="865188">
              <a:spcBef>
                <a:spcPts val="600"/>
              </a:spcBef>
              <a:buClr>
                <a:srgbClr val="D4002F"/>
              </a:buClr>
              <a:buFont typeface="Wingdings" pitchFamily="2" charset="2"/>
              <a:buChar char="§"/>
            </a:pPr>
            <a:r>
              <a:rPr lang="en-US" sz="1500" dirty="0">
                <a:solidFill>
                  <a:srgbClr val="000000"/>
                </a:solidFill>
                <a:latin typeface="Verdana" pitchFamily="34" charset="0"/>
              </a:rPr>
              <a:t>Everything </a:t>
            </a:r>
            <a:r>
              <a:rPr lang="en-US" sz="1500" b="1" dirty="0">
                <a:solidFill>
                  <a:srgbClr val="000000"/>
                </a:solidFill>
                <a:latin typeface="Verdana" pitchFamily="34" charset="0"/>
              </a:rPr>
              <a:t>other than </a:t>
            </a:r>
            <a:r>
              <a:rPr lang="en-US" sz="1500" dirty="0">
                <a:solidFill>
                  <a:srgbClr val="000000"/>
                </a:solidFill>
                <a:latin typeface="Verdana" pitchFamily="34" charset="0"/>
              </a:rPr>
              <a:t>a “Big 6” change, </a:t>
            </a:r>
            <a:r>
              <a:rPr lang="en-US" sz="1500" dirty="0" smtClean="0">
                <a:solidFill>
                  <a:srgbClr val="000000"/>
                </a:solidFill>
                <a:latin typeface="Verdana" pitchFamily="34" charset="0"/>
              </a:rPr>
              <a:t>such as changes </a:t>
            </a:r>
            <a:r>
              <a:rPr lang="en-US" sz="1500" dirty="0">
                <a:solidFill>
                  <a:srgbClr val="000000"/>
                </a:solidFill>
                <a:latin typeface="Verdana" pitchFamily="34" charset="0"/>
              </a:rPr>
              <a:t>in Rx formulary, </a:t>
            </a:r>
            <a:r>
              <a:rPr lang="en-US" sz="1500" dirty="0" smtClean="0">
                <a:solidFill>
                  <a:srgbClr val="000000"/>
                </a:solidFill>
                <a:latin typeface="Verdana" pitchFamily="34" charset="0"/>
              </a:rPr>
              <a:t>and changes </a:t>
            </a:r>
            <a:r>
              <a:rPr lang="en-US" sz="1500" dirty="0">
                <a:solidFill>
                  <a:srgbClr val="000000"/>
                </a:solidFill>
                <a:latin typeface="Verdana" pitchFamily="34" charset="0"/>
              </a:rPr>
              <a:t>in eligibility </a:t>
            </a:r>
            <a:r>
              <a:rPr lang="en-US" sz="1500" dirty="0" smtClean="0">
                <a:solidFill>
                  <a:srgbClr val="000000"/>
                </a:solidFill>
                <a:latin typeface="Verdana" pitchFamily="34" charset="0"/>
              </a:rPr>
              <a:t>rules</a:t>
            </a:r>
            <a:endParaRPr lang="en-US" sz="1500" dirty="0">
              <a:solidFill>
                <a:srgbClr val="000000"/>
              </a:solidFill>
              <a:latin typeface="Verdana" pitchFamily="34" charset="0"/>
            </a:endParaRPr>
          </a:p>
        </p:txBody>
      </p:sp>
      <p:sp>
        <p:nvSpPr>
          <p:cNvPr id="6" name="Slide Number Placeholder 5"/>
          <p:cNvSpPr>
            <a:spLocks noGrp="1"/>
          </p:cNvSpPr>
          <p:nvPr>
            <p:ph type="sldNum" sz="quarter" idx="12"/>
          </p:nvPr>
        </p:nvSpPr>
        <p:spPr/>
        <p:txBody>
          <a:bodyPr/>
          <a:lstStyle/>
          <a:p>
            <a:fld id="{0E49032C-FC1D-455E-94CE-D351C1237721}" type="slidenum">
              <a:rPr lang="en-US" smtClean="0"/>
              <a:pPr/>
              <a:t>6</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txBox="1">
            <a:spLocks noGrp="1"/>
          </p:cNvSpPr>
          <p:nvPr/>
        </p:nvSpPr>
        <p:spPr bwMode="auto">
          <a:xfrm>
            <a:off x="8391525" y="6657975"/>
            <a:ext cx="815975" cy="261938"/>
          </a:xfrm>
          <a:prstGeom prst="rect">
            <a:avLst/>
          </a:prstGeom>
          <a:noFill/>
          <a:ln w="9525">
            <a:noFill/>
            <a:miter lim="800000"/>
            <a:headEnd/>
            <a:tailEnd/>
          </a:ln>
        </p:spPr>
        <p:txBody>
          <a:bodyPr lIns="86493" tIns="43247" rIns="86493" bIns="43247"/>
          <a:lstStyle/>
          <a:p>
            <a:pPr algn="r" defTabSz="865188" eaLnBrk="0" hangingPunct="0"/>
            <a:endParaRPr lang="en-US" sz="900">
              <a:solidFill>
                <a:srgbClr val="000000"/>
              </a:solidFill>
              <a:latin typeface="Verdana" pitchFamily="34" charset="0"/>
              <a:ea typeface="MS PGothic"/>
              <a:cs typeface="MS PGothic"/>
            </a:endParaRPr>
          </a:p>
        </p:txBody>
      </p:sp>
      <p:sp>
        <p:nvSpPr>
          <p:cNvPr id="36867" name="Text Box 3"/>
          <p:cNvSpPr txBox="1">
            <a:spLocks noChangeArrowheads="1"/>
          </p:cNvSpPr>
          <p:nvPr/>
        </p:nvSpPr>
        <p:spPr bwMode="auto">
          <a:xfrm>
            <a:off x="257175" y="654050"/>
            <a:ext cx="8886825" cy="575720"/>
          </a:xfrm>
          <a:prstGeom prst="rect">
            <a:avLst/>
          </a:prstGeom>
          <a:noFill/>
          <a:ln w="9525">
            <a:noFill/>
            <a:miter lim="800000"/>
            <a:headEnd/>
            <a:tailEnd/>
          </a:ln>
        </p:spPr>
        <p:txBody>
          <a:bodyPr lIns="82472" tIns="41236" rIns="82472" bIns="41236">
            <a:spAutoFit/>
          </a:bodyPr>
          <a:lstStyle/>
          <a:p>
            <a:pPr defTabSz="825500" eaLnBrk="0" hangingPunct="0">
              <a:spcBef>
                <a:spcPct val="50000"/>
              </a:spcBef>
            </a:pPr>
            <a:r>
              <a:rPr lang="en-US" sz="3200" dirty="0">
                <a:solidFill>
                  <a:schemeClr val="tx2"/>
                </a:solidFill>
                <a:latin typeface="Georgia" pitchFamily="18" charset="0"/>
              </a:rPr>
              <a:t>Federal mandates – key concepts</a:t>
            </a:r>
          </a:p>
        </p:txBody>
      </p:sp>
      <p:sp>
        <p:nvSpPr>
          <p:cNvPr id="51204" name="Rectangle 4"/>
          <p:cNvSpPr>
            <a:spLocks noChangeArrowheads="1"/>
          </p:cNvSpPr>
          <p:nvPr/>
        </p:nvSpPr>
        <p:spPr bwMode="auto">
          <a:xfrm>
            <a:off x="381000" y="1295400"/>
            <a:ext cx="8510588" cy="5018088"/>
          </a:xfrm>
          <a:prstGeom prst="rect">
            <a:avLst/>
          </a:prstGeom>
          <a:noFill/>
          <a:ln w="9525" algn="ctr">
            <a:noFill/>
            <a:miter lim="800000"/>
            <a:headEnd/>
            <a:tailEnd/>
          </a:ln>
        </p:spPr>
        <p:txBody>
          <a:bodyPr lIns="91432" tIns="45716" rIns="91432" bIns="45716"/>
          <a:lstStyle/>
          <a:p>
            <a:pPr marL="269875" indent="-269875" defTabSz="865188">
              <a:spcAft>
                <a:spcPts val="600"/>
              </a:spcAft>
              <a:buClr>
                <a:srgbClr val="D4002F"/>
              </a:buClr>
              <a:buFont typeface="Wingdings" pitchFamily="2" charset="2"/>
              <a:buChar char="§"/>
              <a:defRPr/>
            </a:pPr>
            <a:r>
              <a:rPr lang="en-US" sz="1900" b="1" dirty="0">
                <a:solidFill>
                  <a:srgbClr val="000000"/>
                </a:solidFill>
                <a:latin typeface="Verdana" pitchFamily="34" charset="0"/>
              </a:rPr>
              <a:t>Changes applicable to all group health plans</a:t>
            </a:r>
          </a:p>
          <a:p>
            <a:pPr marL="595313" lvl="1" indent="-214313" defTabSz="865188">
              <a:spcAft>
                <a:spcPts val="200"/>
              </a:spcAft>
              <a:buFont typeface="Verdana" pitchFamily="34" charset="0"/>
              <a:buChar char="−"/>
              <a:defRPr/>
            </a:pPr>
            <a:r>
              <a:rPr lang="en-US" sz="1500" dirty="0" smtClean="0">
                <a:solidFill>
                  <a:srgbClr val="000000"/>
                </a:solidFill>
                <a:latin typeface="Verdana" pitchFamily="34" charset="0"/>
              </a:rPr>
              <a:t>No </a:t>
            </a:r>
            <a:r>
              <a:rPr lang="en-US" sz="1500" dirty="0">
                <a:solidFill>
                  <a:srgbClr val="000000"/>
                </a:solidFill>
                <a:latin typeface="Verdana" pitchFamily="34" charset="0"/>
              </a:rPr>
              <a:t>lifetime dollar limits on essential health benefits (2010/2011)</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Phase-out of annual dollar limits on essential health benefits (2010/2011)</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Phase-out of pre-existing condition limitations (2010/2011)</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Prohibition on rescissions of coverage (2010/2011)	</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Extension of dependent coverage to adult children to age 26 (2010/2011)</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Imposition of medical loss ratio requirements on insured plans (2011)</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Uniform explanation of coverage distribution requirement (2013?)</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Limitation on maximum service eligibility waiting periods (2014)</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Reporting value of health coverage on employees’ Form W-2 (2012 or 2013</a:t>
            </a:r>
            <a:r>
              <a:rPr lang="en-US" sz="1500" dirty="0" smtClean="0">
                <a:solidFill>
                  <a:srgbClr val="000000"/>
                </a:solidFill>
                <a:latin typeface="Verdana" pitchFamily="34" charset="0"/>
              </a:rPr>
              <a:t>)</a:t>
            </a:r>
          </a:p>
          <a:p>
            <a:pPr marL="595313" lvl="1" indent="-214313" defTabSz="865188">
              <a:spcAft>
                <a:spcPts val="200"/>
              </a:spcAft>
              <a:buFont typeface="Verdana" pitchFamily="34" charset="0"/>
              <a:buChar char="−"/>
              <a:defRPr/>
            </a:pPr>
            <a:r>
              <a:rPr lang="en-US" sz="1500" dirty="0" smtClean="0">
                <a:solidFill>
                  <a:srgbClr val="000000"/>
                </a:solidFill>
                <a:latin typeface="Verdana" pitchFamily="34" charset="0"/>
              </a:rPr>
              <a:t>Limits on deductibles and out-of-pocket maximums (2014)</a:t>
            </a:r>
          </a:p>
          <a:p>
            <a:pPr marL="595313" lvl="1" indent="-214313" defTabSz="865188">
              <a:buClr>
                <a:srgbClr val="D4002F"/>
              </a:buClr>
              <a:defRPr/>
            </a:pPr>
            <a:endParaRPr lang="en-US" sz="1500" dirty="0">
              <a:solidFill>
                <a:srgbClr val="000000"/>
              </a:solidFill>
              <a:latin typeface="Verdana" pitchFamily="34" charset="0"/>
            </a:endParaRPr>
          </a:p>
          <a:p>
            <a:pPr marL="269875" indent="-269875" defTabSz="865188">
              <a:spcBef>
                <a:spcPts val="0"/>
              </a:spcBef>
              <a:spcAft>
                <a:spcPts val="600"/>
              </a:spcAft>
              <a:buClr>
                <a:srgbClr val="D4002F"/>
              </a:buClr>
              <a:buFont typeface="Wingdings" pitchFamily="2" charset="2"/>
              <a:buChar char="§"/>
              <a:defRPr/>
            </a:pPr>
            <a:r>
              <a:rPr lang="en-US" sz="1900" b="1" dirty="0">
                <a:solidFill>
                  <a:srgbClr val="000000"/>
                </a:solidFill>
                <a:latin typeface="Verdana" pitchFamily="34" charset="0"/>
              </a:rPr>
              <a:t>Changes </a:t>
            </a:r>
            <a:r>
              <a:rPr lang="en-US" sz="1900" b="1" u="sng" dirty="0">
                <a:solidFill>
                  <a:srgbClr val="000000"/>
                </a:solidFill>
                <a:latin typeface="Verdana" pitchFamily="34" charset="0"/>
              </a:rPr>
              <a:t>avoided</a:t>
            </a:r>
            <a:r>
              <a:rPr lang="en-US" sz="1900" b="1" dirty="0">
                <a:solidFill>
                  <a:srgbClr val="000000"/>
                </a:solidFill>
                <a:latin typeface="Verdana" pitchFamily="34" charset="0"/>
              </a:rPr>
              <a:t> by staying grandfathered</a:t>
            </a:r>
          </a:p>
          <a:p>
            <a:pPr marL="595313" lvl="1" indent="-214313" defTabSz="865188">
              <a:spcAft>
                <a:spcPts val="200"/>
              </a:spcAft>
              <a:buFont typeface="Verdana" pitchFamily="34" charset="0"/>
              <a:buChar char="−"/>
              <a:defRPr/>
            </a:pPr>
            <a:r>
              <a:rPr lang="en-US" sz="1500" dirty="0" smtClean="0">
                <a:solidFill>
                  <a:srgbClr val="000000"/>
                </a:solidFill>
                <a:latin typeface="Verdana" pitchFamily="34" charset="0"/>
              </a:rPr>
              <a:t>Application </a:t>
            </a:r>
            <a:r>
              <a:rPr lang="en-US" sz="1500" dirty="0">
                <a:solidFill>
                  <a:srgbClr val="000000"/>
                </a:solidFill>
                <a:latin typeface="Verdana" pitchFamily="34" charset="0"/>
              </a:rPr>
              <a:t>of IRC §105(h)-like nondiscrimination rules to insured plans (2012?)</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Provision of preventive care services without cost-sharing (2010/2011)</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Application of revised appeals and external review procedures (2010/2011)</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Application of new access to certain health care provider rules (2010/2011)</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Plan quality reporting obligation (2012/2013?)</a:t>
            </a:r>
          </a:p>
          <a:p>
            <a:pPr marL="595313" lvl="1" indent="-214313" defTabSz="865188">
              <a:spcAft>
                <a:spcPts val="200"/>
              </a:spcAft>
              <a:buFont typeface="Verdana" pitchFamily="34" charset="0"/>
              <a:buChar char="−"/>
              <a:defRPr/>
            </a:pPr>
            <a:r>
              <a:rPr lang="en-US" sz="1500" dirty="0">
                <a:solidFill>
                  <a:srgbClr val="000000"/>
                </a:solidFill>
                <a:latin typeface="Verdana" pitchFamily="34" charset="0"/>
              </a:rPr>
              <a:t>Clinical trial participation rights (2014</a:t>
            </a:r>
            <a:r>
              <a:rPr lang="en-US" sz="1500" dirty="0" smtClean="0">
                <a:solidFill>
                  <a:srgbClr val="000000"/>
                </a:solidFill>
                <a:latin typeface="Verdana" pitchFamily="34" charset="0"/>
              </a:rPr>
              <a:t>)</a:t>
            </a:r>
            <a:endParaRPr lang="en-US" sz="1500" dirty="0">
              <a:solidFill>
                <a:srgbClr val="000000"/>
              </a:solidFill>
              <a:latin typeface="Verdana" pitchFamily="34" charset="0"/>
            </a:endParaRPr>
          </a:p>
        </p:txBody>
      </p:sp>
      <p:sp>
        <p:nvSpPr>
          <p:cNvPr id="6" name="Slide Number Placeholder 5"/>
          <p:cNvSpPr>
            <a:spLocks noGrp="1"/>
          </p:cNvSpPr>
          <p:nvPr>
            <p:ph type="sldNum" sz="quarter" idx="12"/>
          </p:nvPr>
        </p:nvSpPr>
        <p:spPr/>
        <p:txBody>
          <a:bodyPr/>
          <a:lstStyle/>
          <a:p>
            <a:fld id="{0E49032C-FC1D-455E-94CE-D351C1237721}" type="slidenum">
              <a:rPr lang="en-US" smtClean="0"/>
              <a:pPr/>
              <a:t>7</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smtClean="0"/>
              <a:t>Nondiscrimination rule</a:t>
            </a:r>
            <a:endParaRPr lang="en-US" dirty="0"/>
          </a:p>
        </p:txBody>
      </p:sp>
      <p:sp>
        <p:nvSpPr>
          <p:cNvPr id="3" name="Content Placeholder 2"/>
          <p:cNvSpPr>
            <a:spLocks noGrp="1"/>
          </p:cNvSpPr>
          <p:nvPr>
            <p:ph idx="1"/>
          </p:nvPr>
        </p:nvSpPr>
        <p:spPr>
          <a:xfrm>
            <a:off x="381000" y="1143000"/>
            <a:ext cx="8229600" cy="5047672"/>
          </a:xfrm>
        </p:spPr>
        <p:txBody>
          <a:bodyPr>
            <a:normAutofit/>
          </a:bodyPr>
          <a:lstStyle/>
          <a:p>
            <a:pPr>
              <a:spcBef>
                <a:spcPct val="50000"/>
              </a:spcBef>
              <a:buClr>
                <a:schemeClr val="tx2"/>
              </a:buClr>
            </a:pPr>
            <a:r>
              <a:rPr lang="en-US" sz="1900" dirty="0" smtClean="0"/>
              <a:t>Non-grandfathered insured health plans must satisfy nondiscrimination rules “similar” to IRC § 105(h) rules already applicable to self-insured plans</a:t>
            </a:r>
          </a:p>
          <a:p>
            <a:pPr lvl="1">
              <a:spcBef>
                <a:spcPct val="50000"/>
              </a:spcBef>
            </a:pPr>
            <a:r>
              <a:rPr lang="en-US" sz="1500" dirty="0" smtClean="0"/>
              <a:t>Testing exclusions (e.g., &lt; 3 years of service, &lt; age 25 (going to 30?), certain part-time and seasonal employees, etc.)</a:t>
            </a:r>
          </a:p>
          <a:p>
            <a:pPr lvl="1">
              <a:spcBef>
                <a:spcPct val="50000"/>
              </a:spcBef>
            </a:pPr>
            <a:r>
              <a:rPr lang="en-US" sz="1500" dirty="0" smtClean="0"/>
              <a:t>HCIs = highest paid 25% nonexcludable employees, 5 highest paid officers, and &gt; 10% shareholders</a:t>
            </a:r>
          </a:p>
          <a:p>
            <a:pPr lvl="1">
              <a:spcBef>
                <a:spcPct val="50000"/>
              </a:spcBef>
            </a:pPr>
            <a:r>
              <a:rPr lang="en-US" sz="1500" dirty="0" smtClean="0"/>
              <a:t>Benefits nondiscrimination (all benefits provided to HCIs provided to all)</a:t>
            </a:r>
          </a:p>
          <a:p>
            <a:pPr lvl="1">
              <a:spcBef>
                <a:spcPct val="50000"/>
              </a:spcBef>
            </a:pPr>
            <a:r>
              <a:rPr lang="en-US" sz="1500" dirty="0" smtClean="0"/>
              <a:t>Eligibility nondiscrimination (boils down to ratio of “benefiting” to total NHCIs divided by ratio of “benefiting” to total HCIs being at least </a:t>
            </a:r>
            <a:r>
              <a:rPr lang="en-US" sz="1500" u="sng" dirty="0" smtClean="0"/>
              <a:t>&gt;</a:t>
            </a:r>
            <a:r>
              <a:rPr lang="en-US" sz="1500" dirty="0" smtClean="0"/>
              <a:t> ≈ 40%)</a:t>
            </a:r>
          </a:p>
          <a:p>
            <a:pPr>
              <a:spcBef>
                <a:spcPct val="50000"/>
              </a:spcBef>
              <a:buClr>
                <a:schemeClr val="tx2"/>
              </a:buClr>
            </a:pPr>
            <a:r>
              <a:rPr lang="en-US" sz="1900" dirty="0" smtClean="0"/>
              <a:t>Additional guidance anticipated in 2011, but perhaps as late as 2013</a:t>
            </a:r>
          </a:p>
          <a:p>
            <a:pPr>
              <a:spcBef>
                <a:spcPct val="50000"/>
              </a:spcBef>
              <a:buClr>
                <a:schemeClr val="tx2"/>
              </a:buClr>
            </a:pPr>
            <a:r>
              <a:rPr lang="en-US" sz="1900" dirty="0" smtClean="0"/>
              <a:t>Regulators announced non-enforcement policy on 12/23/10 re: excise tax penalties until set date after release of additional guidance</a:t>
            </a:r>
          </a:p>
          <a:p>
            <a:endParaRPr lang="en-US" dirty="0"/>
          </a:p>
        </p:txBody>
      </p:sp>
      <p:sp>
        <p:nvSpPr>
          <p:cNvPr id="5" name="Slide Number Placeholder 4"/>
          <p:cNvSpPr>
            <a:spLocks noGrp="1"/>
          </p:cNvSpPr>
          <p:nvPr>
            <p:ph type="sldNum" sz="quarter" idx="12"/>
          </p:nvPr>
        </p:nvSpPr>
        <p:spPr/>
        <p:txBody>
          <a:bodyPr/>
          <a:lstStyle/>
          <a:p>
            <a:fld id="{0E49032C-FC1D-455E-94CE-D351C1237721}" type="slidenum">
              <a:rPr lang="en-US" smtClean="0"/>
              <a:pPr/>
              <a:t>8</a:t>
            </a:fld>
            <a:endParaRPr lang="en-US"/>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WFB_Tempate">
  <a:themeElements>
    <a:clrScheme name="Wells_Fargo_colors">
      <a:dk1>
        <a:sysClr val="windowText" lastClr="000000"/>
      </a:dk1>
      <a:lt1>
        <a:sysClr val="window" lastClr="FFFFFF"/>
      </a:lt1>
      <a:dk2>
        <a:srgbClr val="BB0826"/>
      </a:dk2>
      <a:lt2>
        <a:srgbClr val="739600"/>
      </a:lt2>
      <a:accent1>
        <a:srgbClr val="C2BF00"/>
      </a:accent1>
      <a:accent2>
        <a:srgbClr val="F28B13"/>
      </a:accent2>
      <a:accent3>
        <a:srgbClr val="F25316"/>
      </a:accent3>
      <a:accent4>
        <a:srgbClr val="688FCF"/>
      </a:accent4>
      <a:accent5>
        <a:srgbClr val="631D76"/>
      </a:accent5>
      <a:accent6>
        <a:srgbClr val="8F8F8F"/>
      </a:accent6>
      <a:hlink>
        <a:srgbClr val="44464A"/>
      </a:hlink>
      <a:folHlink>
        <a:srgbClr val="D7D3C7"/>
      </a:folHlink>
    </a:clrScheme>
    <a:fontScheme name="Wells Fargo">
      <a:majorFont>
        <a:latin typeface="Georgi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wrap="none" lIns="91440" tIns="45720" rIns="91440" bIns="45720" rtlCol="0">
        <a:normAutofit/>
      </a:bodyPr>
      <a:lstStyle>
        <a:defPPr marL="342900" indent="-342900" algn="l" defTabSz="914400" rtl="0" eaLnBrk="1" latinLnBrk="0" hangingPunct="1">
          <a:spcBef>
            <a:spcPts val="800"/>
          </a:spcBef>
          <a:buFont typeface="Wingdings" pitchFamily="2" charset="2"/>
          <a:buChar char="§"/>
          <a:defRPr sz="1400" kern="1200" dirty="0" err="1" smtClean="0">
            <a:solidFill>
              <a:schemeClr val="tx1"/>
            </a:solidFill>
            <a:latin typeface="Verdana" pitchFamily="34" charset="0"/>
            <a:ea typeface="+mn-ea"/>
            <a:cs typeface="+mn-cs"/>
          </a:defRPr>
        </a:defPPr>
      </a:lstStyle>
    </a:txDef>
  </a:objectDefaults>
  <a:extraClrSchemeLst/>
  <a:custClrLst>
    <a:custClr name="Custom Color 1">
      <a:srgbClr val="FCC60A"/>
    </a:custClr>
    <a:custClr name="Custom Color 2">
      <a:srgbClr val="A4BCE2"/>
    </a:custClr>
    <a:custClr name="Custom Color 3">
      <a:srgbClr val="F7B971"/>
    </a:custClr>
    <a:custClr name="Custom Color 4">
      <a:srgbClr val="ABC071"/>
    </a:custClr>
    <a:custClr name="Custom Color 5">
      <a:srgbClr val="F79873"/>
    </a:custClr>
    <a:custClr name="Custom Color 6">
      <a:srgbClr val="DAD971"/>
    </a:custClr>
    <a:custClr name="Custom Color 7">
      <a:srgbClr val="A177AD"/>
    </a:custClr>
    <a:custClr name="Custom Color 8">
      <a:srgbClr val="F2E2BD"/>
    </a:custClr>
    <a:custClr name="Custom Color 9">
      <a:srgbClr val="704610"/>
    </a:custClr>
    <a:custClr name="Custom Color 10">
      <a:srgbClr val="A99070"/>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Wells_Fargo_colors">
      <a:dk1>
        <a:sysClr val="windowText" lastClr="000000"/>
      </a:dk1>
      <a:lt1>
        <a:sysClr val="window" lastClr="FFFFFF"/>
      </a:lt1>
      <a:dk2>
        <a:srgbClr val="BB0826"/>
      </a:dk2>
      <a:lt2>
        <a:srgbClr val="739600"/>
      </a:lt2>
      <a:accent1>
        <a:srgbClr val="C2BF00"/>
      </a:accent1>
      <a:accent2>
        <a:srgbClr val="F28B13"/>
      </a:accent2>
      <a:accent3>
        <a:srgbClr val="F25316"/>
      </a:accent3>
      <a:accent4>
        <a:srgbClr val="688FCF"/>
      </a:accent4>
      <a:accent5>
        <a:srgbClr val="631D76"/>
      </a:accent5>
      <a:accent6>
        <a:srgbClr val="8F8F8F"/>
      </a:accent6>
      <a:hlink>
        <a:srgbClr val="44464A"/>
      </a:hlink>
      <a:folHlink>
        <a:srgbClr val="D7D3C7"/>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1486E06EEF5D14B96BAFF1820210796" ma:contentTypeVersion="2" ma:contentTypeDescription="Create a new document." ma:contentTypeScope="" ma:versionID="28b2f4cc2f247614b9185b8b874cea8c">
  <xsd:schema xmlns:xsd="http://www.w3.org/2001/XMLSchema" xmlns:p="http://schemas.microsoft.com/office/2006/metadata/properties" xmlns:ns2="5f661a04-56b8-4435-b3f7-d1ec57290577" xmlns:ns3="d02e8d43-4c5d-4185-9f50-7dc4ca9bb336" targetNamespace="http://schemas.microsoft.com/office/2006/metadata/properties" ma:root="true" ma:fieldsID="251e9d77da940e6495bac05f4625d939" ns2:_="" ns3:_="">
    <xsd:import namespace="5f661a04-56b8-4435-b3f7-d1ec57290577"/>
    <xsd:import namespace="d02e8d43-4c5d-4185-9f50-7dc4ca9bb336"/>
    <xsd:element name="properties">
      <xsd:complexType>
        <xsd:sequence>
          <xsd:element name="documentManagement">
            <xsd:complexType>
              <xsd:all>
                <xsd:element ref="ns2:Group" minOccurs="0"/>
                <xsd:element ref="ns3:LOB" minOccurs="0"/>
              </xsd:all>
            </xsd:complexType>
          </xsd:element>
        </xsd:sequence>
      </xsd:complexType>
    </xsd:element>
  </xsd:schema>
  <xsd:schema xmlns:xsd="http://www.w3.org/2001/XMLSchema" xmlns:dms="http://schemas.microsoft.com/office/2006/documentManagement/types" targetNamespace="5f661a04-56b8-4435-b3f7-d1ec57290577" elementFormDefault="qualified">
    <xsd:import namespace="http://schemas.microsoft.com/office/2006/documentManagement/types"/>
    <xsd:element name="Group" ma:index="8" nillable="true" ma:displayName="Group" ma:format="Dropdown" ma:internalName="Group">
      <xsd:simpleType>
        <xsd:restriction base="dms:Choice">
          <xsd:enumeration value="Wells Fargo Bank Executive Team"/>
          <xsd:enumeration value="Senior Management"/>
          <xsd:enumeration value="Company Subsidiaries"/>
          <xsd:enumeration value="American E &amp; S"/>
          <xsd:enumeration value="Casualty Practice"/>
          <xsd:enumeration value="Employee Benefits Practice"/>
          <xsd:enumeration value="Finance"/>
          <xsd:enumeration value="International Practice"/>
          <xsd:enumeration value="Market Security"/>
          <xsd:enumeration value="Marketing and Specialty Sales"/>
          <xsd:enumeration value="Marketing Communications"/>
          <xsd:enumeration value="P&amp;C Market Relations, Programs, Special Risk, Premium Finance"/>
          <xsd:enumeration value="Professional Risk and SERT Practice"/>
          <xsd:enumeration value="Property Practice"/>
          <xsd:enumeration value="Risk Control, Claims &amp; Loss Control Practice"/>
          <xsd:enumeration value="Risk Management Advisory Board"/>
          <xsd:enumeration value="Sales Strategy and Partnerships"/>
        </xsd:restriction>
      </xsd:simpleType>
    </xsd:element>
  </xsd:schema>
  <xsd:schema xmlns:xsd="http://www.w3.org/2001/XMLSchema" xmlns:dms="http://schemas.microsoft.com/office/2006/documentManagement/types" targetNamespace="d02e8d43-4c5d-4185-9f50-7dc4ca9bb336" elementFormDefault="qualified">
    <xsd:import namespace="http://schemas.microsoft.com/office/2006/documentManagement/types"/>
    <xsd:element name="LOB" ma:index="9" nillable="true" ma:displayName="LOB" ma:default="Wells Fargo Insurance Services" ma:format="Dropdown" ma:internalName="LOB">
      <xsd:simpleType>
        <xsd:restriction base="dms:Choice">
          <xsd:enumeration value="Wells Fargo Insurance Services"/>
          <xsd:enumeration value="Wells Fargo Special Risks"/>
          <xsd:enumeration value="Wells Fargo Third Party Administrators"/>
          <xsd:enumeration value="Misc."/>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Subjec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LOB xmlns="d02e8d43-4c5d-4185-9f50-7dc4ca9bb336">Wells Fargo Insurance Services</LOB>
    <Group xmlns="5f661a04-56b8-4435-b3f7-d1ec57290577" xsi:nil="true"/>
  </documentManagement>
</p:properties>
</file>

<file path=customXml/itemProps1.xml><?xml version="1.0" encoding="utf-8"?>
<ds:datastoreItem xmlns:ds="http://schemas.openxmlformats.org/officeDocument/2006/customXml" ds:itemID="{AA6890E2-E496-48BC-A932-A0826CC69C13}">
  <ds:schemaRefs>
    <ds:schemaRef ds:uri="http://schemas.microsoft.com/sharepoint/v3/contenttype/forms"/>
  </ds:schemaRefs>
</ds:datastoreItem>
</file>

<file path=customXml/itemProps2.xml><?xml version="1.0" encoding="utf-8"?>
<ds:datastoreItem xmlns:ds="http://schemas.openxmlformats.org/officeDocument/2006/customXml" ds:itemID="{30E6023C-3DD1-4290-B214-977B338067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f661a04-56b8-4435-b3f7-d1ec57290577"/>
    <ds:schemaRef ds:uri="d02e8d43-4c5d-4185-9f50-7dc4ca9bb33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084B65C-9B9D-4426-9ADB-639216F6CCB1}">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5f661a04-56b8-4435-b3f7-d1ec57290577"/>
    <ds:schemaRef ds:uri="d02e8d43-4c5d-4185-9f50-7dc4ca9bb336"/>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WFB_Tempate</Template>
  <TotalTime>976</TotalTime>
  <Words>2774</Words>
  <Application>Microsoft Office PowerPoint</Application>
  <PresentationFormat>On-screen Show (4:3)</PresentationFormat>
  <Paragraphs>319</Paragraphs>
  <Slides>23</Slides>
  <Notes>15</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WFB_Tempate</vt:lpstr>
      <vt:lpstr>Health care reform: Looking ahead to 2014</vt:lpstr>
      <vt:lpstr>Background</vt:lpstr>
      <vt:lpstr>Status of judicial challenges</vt:lpstr>
      <vt:lpstr>Status of legislative actions</vt:lpstr>
      <vt:lpstr>Status of regulatory actions</vt:lpstr>
      <vt:lpstr>The first wave –  current status of federal mandates</vt:lpstr>
      <vt:lpstr>Slide 6</vt:lpstr>
      <vt:lpstr>Slide 7</vt:lpstr>
      <vt:lpstr>Nondiscrimination rule</vt:lpstr>
      <vt:lpstr>New Form W-2 reporting obligations</vt:lpstr>
      <vt:lpstr>New Form W-2 reporting obligations</vt:lpstr>
      <vt:lpstr>Summary of benefits and uniform glossary</vt:lpstr>
      <vt:lpstr>Penalties for non-compliance with mandates</vt:lpstr>
      <vt:lpstr>Key pending guidance for first wave mandates</vt:lpstr>
      <vt:lpstr>Slide 14</vt:lpstr>
      <vt:lpstr>Fundamental paradigm shift </vt:lpstr>
      <vt:lpstr>New benchmarks and new options</vt:lpstr>
      <vt:lpstr>Insurance exchanges</vt:lpstr>
      <vt:lpstr>Slide 18</vt:lpstr>
      <vt:lpstr>Impact Analysis – Current Plan (projected to 12/31/2013)</vt:lpstr>
      <vt:lpstr>Bottom line summary of HCR Impact Analyzer</vt:lpstr>
      <vt:lpstr>Action plan – Financial perspective </vt:lpstr>
      <vt:lpstr>Questions and answers</vt:lpstr>
    </vt:vector>
  </TitlesOfParts>
  <Company>Wells Fargo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Wells Fargo Insurance Services PowerPoint template</dc:title>
  <dc:creator/>
  <dc:description>Wells Fargo PPT 2007 Template V. 3.0</dc:description>
  <cp:lastModifiedBy>Joella C Mullin</cp:lastModifiedBy>
  <cp:revision>77</cp:revision>
  <dcterms:created xsi:type="dcterms:W3CDTF">2010-11-19T16:43:09Z</dcterms:created>
  <dcterms:modified xsi:type="dcterms:W3CDTF">2011-09-12T18:42:34Z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0x01010031486E06EEF5D14B96BAFF1820210796</vt:lpwstr>
  </property>
</Properties>
</file>