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66" r:id="rId2"/>
    <p:sldId id="267" r:id="rId3"/>
    <p:sldId id="268" r:id="rId4"/>
    <p:sldId id="269" r:id="rId5"/>
    <p:sldId id="270" r:id="rId6"/>
    <p:sldId id="273" r:id="rId7"/>
    <p:sldId id="274" r:id="rId8"/>
    <p:sldId id="276" r:id="rId9"/>
    <p:sldId id="278" r:id="rId10"/>
    <p:sldId id="279" r:id="rId11"/>
    <p:sldId id="310" r:id="rId12"/>
    <p:sldId id="311" r:id="rId13"/>
    <p:sldId id="312" r:id="rId14"/>
    <p:sldId id="313" r:id="rId15"/>
    <p:sldId id="314" r:id="rId16"/>
    <p:sldId id="315" r:id="rId17"/>
    <p:sldId id="281" r:id="rId18"/>
    <p:sldId id="288" r:id="rId19"/>
    <p:sldId id="289" r:id="rId20"/>
    <p:sldId id="290" r:id="rId21"/>
    <p:sldId id="298" r:id="rId22"/>
    <p:sldId id="299" r:id="rId23"/>
    <p:sldId id="300" r:id="rId24"/>
    <p:sldId id="301" r:id="rId25"/>
    <p:sldId id="302" r:id="rId26"/>
    <p:sldId id="303" r:id="rId27"/>
    <p:sldId id="304" r:id="rId28"/>
    <p:sldId id="307" r:id="rId29"/>
  </p:sldIdLst>
  <p:sldSz cx="9144000" cy="6858000" type="screen4x3"/>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Arial" charset="0"/>
        <a:ea typeface="+mn-ea"/>
        <a:cs typeface="+mn-cs"/>
      </a:defRPr>
    </a:lvl1pPr>
    <a:lvl2pPr marL="457200" algn="l" rtl="0" eaLnBrk="0" fontAlgn="base" hangingPunct="0">
      <a:spcBef>
        <a:spcPct val="0"/>
      </a:spcBef>
      <a:spcAft>
        <a:spcPct val="0"/>
      </a:spcAft>
      <a:defRPr kumimoji="1" sz="2400" kern="1200">
        <a:solidFill>
          <a:schemeClr val="tx1"/>
        </a:solidFill>
        <a:latin typeface="Arial" charset="0"/>
        <a:ea typeface="+mn-ea"/>
        <a:cs typeface="+mn-cs"/>
      </a:defRPr>
    </a:lvl2pPr>
    <a:lvl3pPr marL="914400" algn="l" rtl="0" eaLnBrk="0" fontAlgn="base" hangingPunct="0">
      <a:spcBef>
        <a:spcPct val="0"/>
      </a:spcBef>
      <a:spcAft>
        <a:spcPct val="0"/>
      </a:spcAft>
      <a:defRPr kumimoji="1" sz="2400" kern="1200">
        <a:solidFill>
          <a:schemeClr val="tx1"/>
        </a:solidFill>
        <a:latin typeface="Arial" charset="0"/>
        <a:ea typeface="+mn-ea"/>
        <a:cs typeface="+mn-cs"/>
      </a:defRPr>
    </a:lvl3pPr>
    <a:lvl4pPr marL="1371600" algn="l" rtl="0" eaLnBrk="0" fontAlgn="base" hangingPunct="0">
      <a:spcBef>
        <a:spcPct val="0"/>
      </a:spcBef>
      <a:spcAft>
        <a:spcPct val="0"/>
      </a:spcAft>
      <a:defRPr kumimoji="1" sz="2400" kern="1200">
        <a:solidFill>
          <a:schemeClr val="tx1"/>
        </a:solidFill>
        <a:latin typeface="Arial" charset="0"/>
        <a:ea typeface="+mn-ea"/>
        <a:cs typeface="+mn-cs"/>
      </a:defRPr>
    </a:lvl4pPr>
    <a:lvl5pPr marL="1828800" algn="l" rtl="0" eaLnBrk="0" fontAlgn="base" hangingPunct="0">
      <a:spcBef>
        <a:spcPct val="0"/>
      </a:spcBef>
      <a:spcAft>
        <a:spcPct val="0"/>
      </a:spcAft>
      <a:defRPr kumimoji="1" sz="2400" kern="1200">
        <a:solidFill>
          <a:schemeClr val="tx1"/>
        </a:solidFill>
        <a:latin typeface="Arial" charset="0"/>
        <a:ea typeface="+mn-ea"/>
        <a:cs typeface="+mn-cs"/>
      </a:defRPr>
    </a:lvl5pPr>
    <a:lvl6pPr marL="2286000" algn="l" defTabSz="914400" rtl="0" eaLnBrk="1" latinLnBrk="0" hangingPunct="1">
      <a:defRPr kumimoji="1" sz="2400" kern="1200">
        <a:solidFill>
          <a:schemeClr val="tx1"/>
        </a:solidFill>
        <a:latin typeface="Arial" charset="0"/>
        <a:ea typeface="+mn-ea"/>
        <a:cs typeface="+mn-cs"/>
      </a:defRPr>
    </a:lvl6pPr>
    <a:lvl7pPr marL="2743200" algn="l" defTabSz="914400" rtl="0" eaLnBrk="1" latinLnBrk="0" hangingPunct="1">
      <a:defRPr kumimoji="1" sz="2400" kern="1200">
        <a:solidFill>
          <a:schemeClr val="tx1"/>
        </a:solidFill>
        <a:latin typeface="Arial" charset="0"/>
        <a:ea typeface="+mn-ea"/>
        <a:cs typeface="+mn-cs"/>
      </a:defRPr>
    </a:lvl7pPr>
    <a:lvl8pPr marL="3200400" algn="l" defTabSz="914400" rtl="0" eaLnBrk="1" latinLnBrk="0" hangingPunct="1">
      <a:defRPr kumimoji="1" sz="2400" kern="1200">
        <a:solidFill>
          <a:schemeClr val="tx1"/>
        </a:solidFill>
        <a:latin typeface="Arial" charset="0"/>
        <a:ea typeface="+mn-ea"/>
        <a:cs typeface="+mn-cs"/>
      </a:defRPr>
    </a:lvl8pPr>
    <a:lvl9pPr marL="3657600" algn="l" defTabSz="914400" rtl="0" eaLnBrk="1" latinLnBrk="0" hangingPunct="1">
      <a:defRPr kumimoji="1"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CCFF"/>
    <a:srgbClr val="FFFF66"/>
    <a:srgbClr val="6490DE"/>
    <a:srgbClr val="FFCC00"/>
    <a:srgbClr val="2960C3"/>
    <a:srgbClr val="2F6AD3"/>
    <a:srgbClr val="3399FF"/>
    <a:srgbClr val="80A4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8" autoAdjust="0"/>
  </p:normalViewPr>
  <p:slideViewPr>
    <p:cSldViewPr snapToGrid="0">
      <p:cViewPr>
        <p:scale>
          <a:sx n="66" d="100"/>
          <a:sy n="66" d="100"/>
        </p:scale>
        <p:origin x="-634" y="-331"/>
      </p:cViewPr>
      <p:guideLst>
        <p:guide orient="horz"/>
        <p:guide pos="133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7" d="100"/>
          <a:sy n="77" d="100"/>
        </p:scale>
        <p:origin x="-1320" y="-72"/>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1" name="Rectangle 5"/>
          <p:cNvSpPr>
            <a:spLocks noGrp="1" noChangeArrowheads="1"/>
          </p:cNvSpPr>
          <p:nvPr>
            <p:ph type="sldNum" sz="quarter" idx="3"/>
          </p:nvPr>
        </p:nvSpPr>
        <p:spPr bwMode="auto">
          <a:xfrm>
            <a:off x="3679825" y="8720138"/>
            <a:ext cx="3038475" cy="465137"/>
          </a:xfrm>
          <a:prstGeom prst="rect">
            <a:avLst/>
          </a:prstGeom>
          <a:noFill/>
          <a:ln w="12700" cap="sq">
            <a:noFill/>
            <a:miter lim="800000"/>
            <a:headEnd type="none" w="sm" len="sm"/>
            <a:tailEnd type="none" w="sm" len="sm"/>
          </a:ln>
        </p:spPr>
        <p:txBody>
          <a:bodyPr vert="horz" wrap="square" lIns="92604" tIns="46303" rIns="92604" bIns="46303" numCol="1" anchor="b" anchorCtr="0" compatLnSpc="1">
            <a:prstTxWarp prst="textNoShape">
              <a:avLst/>
            </a:prstTxWarp>
          </a:bodyPr>
          <a:lstStyle>
            <a:lvl1pPr algn="r" defTabSz="925513">
              <a:defRPr kumimoji="0" sz="1300">
                <a:latin typeface="Times" pitchFamily="18" charset="0"/>
              </a:defRPr>
            </a:lvl1pPr>
          </a:lstStyle>
          <a:p>
            <a:fld id="{E5B8894B-FC22-4E38-AFA1-136C52ACAE2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4" name="Rectangle 4"/>
          <p:cNvSpPr>
            <a:spLocks noGrp="1" noRot="1" noChangeAspect="1" noChangeArrowheads="1" noTextEdit="1"/>
          </p:cNvSpPr>
          <p:nvPr>
            <p:ph type="sldImg" idx="2"/>
          </p:nvPr>
        </p:nvSpPr>
        <p:spPr bwMode="auto">
          <a:xfrm>
            <a:off x="1182688" y="276225"/>
            <a:ext cx="4648200" cy="34861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136525" y="3929063"/>
            <a:ext cx="6672263" cy="4954587"/>
          </a:xfrm>
          <a:prstGeom prst="rect">
            <a:avLst/>
          </a:prstGeom>
          <a:noFill/>
          <a:ln w="12700" cap="sq">
            <a:noFill/>
            <a:miter lim="800000"/>
            <a:headEnd type="none" w="sm" len="sm"/>
            <a:tailEnd type="none" w="sm" len="sm"/>
          </a:ln>
        </p:spPr>
        <p:txBody>
          <a:bodyPr vert="horz" wrap="square" lIns="92604" tIns="46303" rIns="92604" bIns="463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7" name="Rectangle 7"/>
          <p:cNvSpPr>
            <a:spLocks noGrp="1" noChangeArrowheads="1"/>
          </p:cNvSpPr>
          <p:nvPr>
            <p:ph type="sldNum" sz="quarter" idx="5"/>
          </p:nvPr>
        </p:nvSpPr>
        <p:spPr bwMode="auto">
          <a:xfrm>
            <a:off x="3971925" y="8990013"/>
            <a:ext cx="3038475" cy="306387"/>
          </a:xfrm>
          <a:prstGeom prst="rect">
            <a:avLst/>
          </a:prstGeom>
          <a:noFill/>
          <a:ln w="12700" cap="sq">
            <a:noFill/>
            <a:miter lim="800000"/>
            <a:headEnd type="none" w="sm" len="sm"/>
            <a:tailEnd type="none" w="sm" len="sm"/>
          </a:ln>
        </p:spPr>
        <p:txBody>
          <a:bodyPr vert="horz" wrap="square" lIns="92604" tIns="46303" rIns="92604" bIns="46303" numCol="1" anchor="b" anchorCtr="0" compatLnSpc="1">
            <a:prstTxWarp prst="textNoShape">
              <a:avLst/>
            </a:prstTxWarp>
          </a:bodyPr>
          <a:lstStyle>
            <a:lvl1pPr algn="r" defTabSz="925513">
              <a:defRPr kumimoji="0" sz="1300">
                <a:latin typeface="Times" pitchFamily="18" charset="0"/>
              </a:defRPr>
            </a:lvl1pPr>
          </a:lstStyle>
          <a:p>
            <a:fld id="{F2F24883-2D2E-48D6-AF47-D53033DE409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20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20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20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20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20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68514BA-D107-4C2F-AD01-F3D51EA61CA6}" type="slidenum">
              <a:rPr lang="en-US"/>
              <a:pPr/>
              <a:t>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smtClean="0"/>
              <a:t>Regulations effective May 24</a:t>
            </a:r>
          </a:p>
          <a:p>
            <a:pPr lvl="1">
              <a:buFontTx/>
              <a:buChar char="•"/>
            </a:pPr>
            <a:r>
              <a:rPr lang="en-US" smtClean="0"/>
              <a:t> Timely to review</a:t>
            </a:r>
          </a:p>
          <a:p>
            <a:pPr lvl="1">
              <a:buFontTx/>
              <a:buChar char="•"/>
            </a:pPr>
            <a:endParaRPr lang="en-US" smtClean="0"/>
          </a:p>
          <a:p>
            <a:r>
              <a:rPr lang="en-US" smtClean="0"/>
              <a:t>Increase in requests for accommodation? </a:t>
            </a:r>
          </a:p>
          <a:p>
            <a:pPr lvl="1">
              <a:buFontTx/>
              <a:buChar char="•"/>
            </a:pPr>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B4514F-50A9-465B-8773-8B70842C2CFE}" type="slidenum">
              <a:rPr lang="en-US"/>
              <a:pPr/>
              <a:t>10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nSpc>
                <a:spcPct val="90000"/>
              </a:lnSpc>
            </a:pPr>
            <a:r>
              <a:rPr lang="en-US" smtClean="0"/>
              <a:t>Significant change!</a:t>
            </a:r>
          </a:p>
          <a:p>
            <a:pPr>
              <a:lnSpc>
                <a:spcPct val="90000"/>
              </a:lnSpc>
            </a:pPr>
            <a:endParaRPr lang="en-US" smtClean="0"/>
          </a:p>
          <a:p>
            <a:pPr>
              <a:lnSpc>
                <a:spcPct val="90000"/>
              </a:lnSpc>
            </a:pPr>
            <a:r>
              <a:rPr lang="en-US" smtClean="0"/>
              <a:t>Regarded as: Must show (1) impairment, not transitory and minor, (2) discrimination.</a:t>
            </a:r>
          </a:p>
          <a:p>
            <a:pPr lvl="1">
              <a:lnSpc>
                <a:spcPct val="90000"/>
              </a:lnSpc>
              <a:buFontTx/>
              <a:buChar char="•"/>
            </a:pPr>
            <a:r>
              <a:rPr lang="en-US" smtClean="0"/>
              <a:t>Example: Did not hire because of scar</a:t>
            </a:r>
          </a:p>
          <a:p>
            <a:pPr>
              <a:lnSpc>
                <a:spcPct val="90000"/>
              </a:lnSpc>
            </a:pPr>
            <a:endParaRPr lang="en-US" smtClean="0"/>
          </a:p>
          <a:p>
            <a:pPr>
              <a:lnSpc>
                <a:spcPct val="90000"/>
              </a:lnSpc>
            </a:pPr>
            <a:r>
              <a:rPr lang="en-US" smtClean="0"/>
              <a:t>Need not show MLA and SL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DA99C96-12AD-485F-B894-40F5278B2B38}" type="slidenum">
              <a:rPr lang="en-US"/>
              <a:pPr/>
              <a:t>11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a:lnSpc>
                <a:spcPct val="90000"/>
              </a:lnSpc>
            </a:pPr>
            <a:r>
              <a:rPr lang="en-US" smtClean="0"/>
              <a:t>Does not include characteristics (height, weight)</a:t>
            </a:r>
          </a:p>
          <a:p>
            <a:pPr lvl="1">
              <a:lnSpc>
                <a:spcPct val="90000"/>
              </a:lnSpc>
              <a:buFontTx/>
              <a:buChar char="•"/>
            </a:pPr>
            <a:r>
              <a:rPr lang="en-US" smtClean="0"/>
              <a:t>Poor judgment or quick temper</a:t>
            </a:r>
          </a:p>
          <a:p>
            <a:pPr>
              <a:lnSpc>
                <a:spcPct val="90000"/>
              </a:lnSpc>
            </a:pPr>
            <a:endParaRPr lang="en-US" smtClean="0"/>
          </a:p>
          <a:p>
            <a:pPr>
              <a:lnSpc>
                <a:spcPct val="90000"/>
              </a:lnSpc>
            </a:pPr>
            <a:r>
              <a:rPr lang="en-US" smtClean="0"/>
              <a:t>Pregnancy not impairment</a:t>
            </a:r>
          </a:p>
          <a:p>
            <a:pPr lvl="1">
              <a:lnSpc>
                <a:spcPct val="90000"/>
              </a:lnSpc>
              <a:buFontTx/>
              <a:buChar char="•"/>
            </a:pPr>
            <a:r>
              <a:rPr lang="en-US" smtClean="0"/>
              <a:t>Pregnancy-related impairment may qualify if it meets definition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63D731B-C8EA-4606-AD0C-0E5DAABFB514}" type="slidenum">
              <a:rPr lang="en-US"/>
              <a:pPr/>
              <a:t>12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lnSpc>
                <a:spcPct val="80000"/>
              </a:lnSpc>
            </a:pPr>
            <a:r>
              <a:rPr lang="en-US" smtClean="0"/>
              <a:t>Not determined by reference to “central importance to daily life”</a:t>
            </a:r>
          </a:p>
          <a:p>
            <a:pPr>
              <a:lnSpc>
                <a:spcPct val="80000"/>
              </a:lnSpc>
            </a:pPr>
            <a:endParaRPr lang="en-US" smtClean="0"/>
          </a:p>
          <a:p>
            <a:pPr>
              <a:lnSpc>
                <a:spcPct val="80000"/>
              </a:lnSpc>
            </a:pPr>
            <a:r>
              <a:rPr lang="en-US" smtClean="0"/>
              <a:t>Nonexhaustive</a:t>
            </a:r>
          </a:p>
          <a:p>
            <a:pPr lvl="1">
              <a:lnSpc>
                <a:spcPct val="80000"/>
              </a:lnSpc>
              <a:buFontTx/>
              <a:buChar char="•"/>
            </a:pPr>
            <a:r>
              <a:rPr lang="en-US" smtClean="0"/>
              <a:t>Suggestions ranged from squatting to maintaining an independent septic tank</a:t>
            </a:r>
          </a:p>
          <a:p>
            <a:pPr lvl="1">
              <a:lnSpc>
                <a:spcPct val="80000"/>
              </a:lnSpc>
              <a:buFontTx/>
              <a:buChar char="•"/>
            </a:pPr>
            <a:r>
              <a:rPr lang="en-US" smtClean="0"/>
              <a:t>Driving</a:t>
            </a:r>
          </a:p>
          <a:p>
            <a:pPr lvl="1">
              <a:lnSpc>
                <a:spcPct val="80000"/>
              </a:lnSpc>
            </a:pPr>
            <a:endParaRPr lang="en-US" smtClean="0"/>
          </a:p>
          <a:p>
            <a:pPr>
              <a:lnSpc>
                <a:spcPct val="80000"/>
              </a:lnSpc>
            </a:pPr>
            <a:r>
              <a:rPr lang="en-US" smtClean="0"/>
              <a:t>Major should not create a demanding standard</a:t>
            </a:r>
          </a:p>
          <a:p>
            <a:pPr>
              <a:lnSpc>
                <a:spcPct val="80000"/>
              </a:lnSpc>
            </a:pPr>
            <a:endParaRPr lang="en-US" smtClean="0"/>
          </a:p>
          <a:p>
            <a:pPr>
              <a:lnSpc>
                <a:spcPct val="80000"/>
              </a:lnSpc>
            </a:pPr>
            <a:r>
              <a:rPr lang="en-US" smtClean="0"/>
              <a:t>Working – Reverted to “class or broad range” and from “type of work”</a:t>
            </a:r>
          </a:p>
          <a:p>
            <a:pPr>
              <a:lnSpc>
                <a:spcPct val="80000"/>
              </a:lnSpc>
            </a:pPr>
            <a:r>
              <a:rPr lang="en-US" smtClean="0"/>
              <a:t>Nature of work (truck driving, clerical) on job requirements (bending, lifting, standing)</a:t>
            </a:r>
          </a:p>
          <a:p>
            <a:pPr>
              <a:lnSpc>
                <a:spcPct val="80000"/>
              </a:lnSpc>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12C6002-8467-4C0C-B34A-41081636A9CD}" type="slidenum">
              <a:rPr lang="en-US"/>
              <a:pPr/>
              <a:t>13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smtClean="0"/>
              <a:t>Immune and circulatory added</a:t>
            </a:r>
          </a:p>
          <a:p>
            <a:r>
              <a:rPr lang="en-US" smtClean="0"/>
              <a:t>Includes organ in a system</a:t>
            </a:r>
          </a:p>
          <a:p>
            <a:pPr lvl="1">
              <a:buFontTx/>
              <a:buChar char="•"/>
            </a:pPr>
            <a:r>
              <a:rPr lang="en-US" smtClean="0"/>
              <a:t>Kidney </a:t>
            </a:r>
          </a:p>
          <a:p>
            <a:endParaRPr lang="en-US" smtClean="0"/>
          </a:p>
          <a:p>
            <a:r>
              <a:rPr lang="en-US" smtClean="0"/>
              <a:t>Addition of MBF means working will be used less as qualifying MLA</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3C5C3A-646B-46B0-874D-4F5A6F399071}" type="slidenum">
              <a:rPr lang="en-US"/>
              <a:pPr/>
              <a:t>14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mtClean="0"/>
              <a:t>Individual assessment required, but these will be disability in virtually all cases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B2EC974-614A-43CE-8E57-23798A492306}" type="slidenum">
              <a:rPr lang="en-US"/>
              <a:pPr/>
              <a:t>15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smtClean="0"/>
              <a:t>Non-ameliorative effects of mitigating measures may be considered</a:t>
            </a:r>
          </a:p>
          <a:p>
            <a:pPr lvl="1">
              <a:buFontTx/>
              <a:buChar char="•"/>
            </a:pPr>
            <a:r>
              <a:rPr lang="en-US" smtClean="0"/>
              <a:t>Medication</a:t>
            </a:r>
          </a:p>
          <a:p>
            <a:pPr lvl="1">
              <a:buFontTx/>
              <a:buChar char="•"/>
            </a:pPr>
            <a:r>
              <a:rPr lang="en-US" smtClean="0"/>
              <a:t>Treatment </a:t>
            </a:r>
          </a:p>
          <a:p>
            <a:endParaRPr lang="en-US" smtClean="0"/>
          </a:p>
          <a:p>
            <a:r>
              <a:rPr lang="en-US" smtClean="0"/>
              <a:t>Non-use of medication</a:t>
            </a:r>
          </a:p>
          <a:p>
            <a:pPr lvl="1">
              <a:buFontTx/>
              <a:buChar char="•"/>
            </a:pPr>
            <a:r>
              <a:rPr lang="en-US" smtClean="0"/>
              <a:t>Qualified</a:t>
            </a:r>
          </a:p>
          <a:p>
            <a:pPr lvl="1">
              <a:buFontTx/>
              <a:buChar char="•"/>
            </a:pPr>
            <a:r>
              <a:rPr lang="en-US" smtClean="0"/>
              <a:t>Direct threat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90DC14E-B029-4185-835A-85C949772719}" type="slidenum">
              <a:rPr lang="en-US"/>
              <a:pPr/>
              <a:t>16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smtClean="0"/>
              <a:t>Added psychotherapy, behavioral therapy and physical therapy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D7AF20A-AFAE-4837-9489-83FD8AA5CB4C}" type="slidenum">
              <a:rPr lang="en-US"/>
              <a:pPr/>
              <a:t>17</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mtClean="0"/>
              <a:t>Congress could not agree, except to reject Toyota standard of significantly restricts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A35250-B15C-47BF-8DCA-C0283469424E}" type="slidenum">
              <a:rPr lang="en-US"/>
              <a:pPr/>
              <a:t>18</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smtClean="0"/>
              <a:t>Must only show that employer took action based on impairment that was not transitory and minor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28D573-F452-454F-B70A-33B7D81861F1}" type="slidenum">
              <a:rPr lang="en-US"/>
              <a:pPr/>
              <a:t>19</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29B869-B6B0-4AAC-B2F7-020683499639}" type="slidenum">
              <a:rPr lang="en-US"/>
              <a:pPr/>
              <a:t>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34248A-15A4-4A30-8FB1-81CC3C91C306}" type="slidenum">
              <a:rPr lang="en-US"/>
              <a:pPr/>
              <a:t>20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smtClean="0"/>
              <a:t>Defense for employer</a:t>
            </a:r>
          </a:p>
          <a:p>
            <a:r>
              <a:rPr lang="en-US" smtClean="0"/>
              <a:t>Must establish both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024960-2E41-4534-B620-D4D41B572024}" type="slidenum">
              <a:rPr lang="en-US"/>
              <a:pPr/>
              <a:t>21</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7CD977-1DB4-419B-ACC5-727EC1D92FD9}"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8D8BD25-81C6-4C72-82BB-9805B5621E5D}" type="slidenum">
              <a:rPr lang="en-US"/>
              <a:pPr/>
              <a:t>23</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26CAD5-C177-4E63-852C-51086578AA8A}" type="slidenum">
              <a:rPr lang="en-US"/>
              <a:pPr/>
              <a:t>24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4600A4A-674B-4EAB-91B1-DA6C0909544E}" type="slidenum">
              <a:rPr lang="en-US"/>
              <a:pPr/>
              <a:t>25</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smtClean="0"/>
              <a:t>Altering policy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C1D2D68-4BE8-4D04-AB74-E82C1ADA9ABD}" type="slidenum">
              <a:rPr lang="en-US"/>
              <a:pPr/>
              <a:t>26</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549D6DD-394B-49FA-9ED1-A8F2652C0295}" type="slidenum">
              <a:rPr lang="en-US"/>
              <a:pPr/>
              <a:t>27</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246665E-59D2-4C82-8288-1CC6CB64BEE1}" type="slidenum">
              <a:rPr lang="en-US"/>
              <a:pPr/>
              <a:t>28</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CC4FC1-1115-410F-AA08-A581276D9039}" type="slidenum">
              <a:rPr lang="en-US"/>
              <a:pPr/>
              <a:t>3</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lnSpc>
                <a:spcPct val="90000"/>
              </a:lnSpc>
            </a:pPr>
            <a:r>
              <a:rPr lang="en-US" smtClean="0"/>
              <a:t>Conditions not found disabilities: </a:t>
            </a:r>
          </a:p>
          <a:p>
            <a:pPr lvl="1">
              <a:lnSpc>
                <a:spcPct val="90000"/>
              </a:lnSpc>
              <a:buFontTx/>
              <a:buChar char="•"/>
            </a:pPr>
            <a:r>
              <a:rPr lang="en-US" smtClean="0"/>
              <a:t>HIV</a:t>
            </a:r>
          </a:p>
          <a:p>
            <a:pPr lvl="1">
              <a:lnSpc>
                <a:spcPct val="90000"/>
              </a:lnSpc>
              <a:buFontTx/>
              <a:buChar char="•"/>
            </a:pPr>
            <a:r>
              <a:rPr lang="en-US" smtClean="0"/>
              <a:t>Epilepsy</a:t>
            </a:r>
          </a:p>
          <a:p>
            <a:pPr lvl="1">
              <a:lnSpc>
                <a:spcPct val="90000"/>
              </a:lnSpc>
              <a:buFontTx/>
              <a:buChar char="•"/>
            </a:pPr>
            <a:r>
              <a:rPr lang="en-US" smtClean="0"/>
              <a:t>Diabetes</a:t>
            </a:r>
          </a:p>
          <a:p>
            <a:pPr lvl="1">
              <a:lnSpc>
                <a:spcPct val="90000"/>
              </a:lnSpc>
              <a:buFontTx/>
              <a:buChar char="•"/>
            </a:pPr>
            <a:r>
              <a:rPr lang="en-US" smtClean="0"/>
              <a:t>Cancer</a:t>
            </a:r>
          </a:p>
          <a:p>
            <a:pPr lvl="1">
              <a:lnSpc>
                <a:spcPct val="90000"/>
              </a:lnSpc>
              <a:buFontTx/>
              <a:buChar char="•"/>
            </a:pPr>
            <a:r>
              <a:rPr lang="en-US" smtClean="0"/>
              <a:t>MS</a:t>
            </a:r>
          </a:p>
          <a:p>
            <a:pPr lvl="1">
              <a:lnSpc>
                <a:spcPct val="90000"/>
              </a:lnSpc>
              <a:buFontTx/>
              <a:buChar char="•"/>
            </a:pPr>
            <a:r>
              <a:rPr lang="en-US" smtClean="0"/>
              <a:t>Depression</a:t>
            </a:r>
          </a:p>
          <a:p>
            <a:pPr lvl="1">
              <a:lnSpc>
                <a:spcPct val="90000"/>
              </a:lnSpc>
              <a:buFontTx/>
              <a:buChar char="•"/>
            </a:pPr>
            <a:r>
              <a:rPr lang="en-US" smtClean="0"/>
              <a:t>Bipolar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C635395-0472-4A27-8930-D9B38DB90427}" type="slidenum">
              <a:rPr lang="en-US"/>
              <a:pPr/>
              <a:t>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A2C088-4999-4379-A0D9-89ED3E43B271}" type="slidenum">
              <a:rPr lang="en-US"/>
              <a:pPr/>
              <a:t>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0996AC7-CD41-4ADB-ACE7-868901DA0667}" type="slidenum">
              <a:rPr lang="en-US"/>
              <a:pPr/>
              <a:t>6</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2C0F97-43D2-4FC6-B459-3A7AA52E6C3D}" type="slidenum">
              <a:rPr lang="en-US"/>
              <a:pPr/>
              <a:t>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marL="228600" indent="-228600">
              <a:lnSpc>
                <a:spcPct val="90000"/>
              </a:lnSpc>
            </a:pPr>
            <a:r>
              <a:rPr lang="en-US" smtClean="0"/>
              <a:t>Regulations revised and appendix that includes EEOC interpretation</a:t>
            </a:r>
          </a:p>
          <a:p>
            <a:pPr marL="228600" indent="-228600">
              <a:lnSpc>
                <a:spcPct val="90000"/>
              </a:lnSpc>
            </a:pPr>
            <a:endParaRPr lang="en-US" smtClean="0"/>
          </a:p>
          <a:p>
            <a:pPr marL="228600" indent="-228600">
              <a:lnSpc>
                <a:spcPct val="90000"/>
              </a:lnSpc>
            </a:pPr>
            <a:r>
              <a:rPr lang="en-US" smtClean="0"/>
              <a:t>3 Themes of Regulations:</a:t>
            </a:r>
          </a:p>
          <a:p>
            <a:pPr marL="685800" lvl="1" indent="-228600">
              <a:lnSpc>
                <a:spcPct val="90000"/>
              </a:lnSpc>
              <a:buFontTx/>
              <a:buAutoNum type="arabicPeriod"/>
            </a:pPr>
            <a:r>
              <a:rPr lang="en-US" smtClean="0"/>
              <a:t>Simplify determination of who is disabled</a:t>
            </a:r>
          </a:p>
          <a:p>
            <a:pPr marL="685800" lvl="1" indent="-228600">
              <a:lnSpc>
                <a:spcPct val="90000"/>
              </a:lnSpc>
              <a:buFontTx/>
              <a:buAutoNum type="arabicPeriod"/>
            </a:pPr>
            <a:r>
              <a:rPr lang="en-US" smtClean="0"/>
              <a:t>Focus on employer’s obligations</a:t>
            </a:r>
          </a:p>
          <a:p>
            <a:pPr marL="685800" lvl="1" indent="-228600">
              <a:lnSpc>
                <a:spcPct val="90000"/>
              </a:lnSpc>
              <a:buFontTx/>
              <a:buAutoNum type="arabicPeriod"/>
            </a:pPr>
            <a:r>
              <a:rPr lang="en-US" smtClean="0"/>
              <a:t>Emphasis on regarded as prong of definition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C183D3-5677-4795-89F1-CCA444ED1506}" type="slidenum">
              <a:rPr lang="en-US"/>
              <a:pPr/>
              <a:t>8</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EA4785-F7A3-4278-B9B3-1796C910D12A}" type="slidenum">
              <a:rPr lang="en-US"/>
              <a:pPr/>
              <a:t>9</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mtClean="0"/>
              <a:t>Substantial limitation in a major life activity</a:t>
            </a:r>
          </a:p>
          <a:p>
            <a:pPr lvl="1">
              <a:buFontTx/>
              <a:buChar char="•"/>
            </a:pPr>
            <a:r>
              <a:rPr lang="en-US" smtClean="0"/>
              <a:t>Does not define MLA or SL</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0F2347"/>
        </a:solidFill>
        <a:effectLst/>
      </p:bgPr>
    </p:bg>
    <p:spTree>
      <p:nvGrpSpPr>
        <p:cNvPr id="1" name=""/>
        <p:cNvGrpSpPr/>
        <p:nvPr/>
      </p:nvGrpSpPr>
      <p:grpSpPr>
        <a:xfrm>
          <a:off x="0" y="0"/>
          <a:ext cx="0" cy="0"/>
          <a:chOff x="0" y="0"/>
          <a:chExt cx="0" cy="0"/>
        </a:xfrm>
      </p:grpSpPr>
      <p:sp>
        <p:nvSpPr>
          <p:cNvPr id="2" name="Rectangle 20"/>
          <p:cNvSpPr>
            <a:spLocks noChangeArrowheads="1"/>
          </p:cNvSpPr>
          <p:nvPr userDrawn="1"/>
        </p:nvSpPr>
        <p:spPr bwMode="auto">
          <a:xfrm>
            <a:off x="0" y="0"/>
            <a:ext cx="1638300" cy="6858000"/>
          </a:xfrm>
          <a:prstGeom prst="rect">
            <a:avLst/>
          </a:prstGeom>
          <a:solidFill>
            <a:srgbClr val="80A4E4"/>
          </a:solidFill>
          <a:ln w="12700" cap="sq">
            <a:noFill/>
            <a:miter lim="800000"/>
            <a:headEnd type="none" w="sm" len="sm"/>
            <a:tailEnd type="none" w="sm" len="sm"/>
          </a:ln>
          <a:effectLst/>
        </p:spPr>
        <p:txBody>
          <a:bodyPr wrap="none" anchor="ctr"/>
          <a:lstStyle/>
          <a:p>
            <a:pPr>
              <a:defRPr/>
            </a:pPr>
            <a:endParaRPr lang="en-US"/>
          </a:p>
        </p:txBody>
      </p:sp>
      <p:sp>
        <p:nvSpPr>
          <p:cNvPr id="3" name="Rectangle 18"/>
          <p:cNvSpPr>
            <a:spLocks noChangeArrowheads="1"/>
          </p:cNvSpPr>
          <p:nvPr userDrawn="1"/>
        </p:nvSpPr>
        <p:spPr bwMode="white">
          <a:xfrm>
            <a:off x="1998663" y="636588"/>
            <a:ext cx="6248400" cy="1524000"/>
          </a:xfrm>
          <a:prstGeom prst="rect">
            <a:avLst/>
          </a:prstGeom>
          <a:noFill/>
          <a:ln w="9525">
            <a:noFill/>
            <a:miter lim="800000"/>
            <a:headEnd/>
            <a:tailEnd/>
          </a:ln>
          <a:effectLst/>
        </p:spPr>
        <p:txBody>
          <a:bodyPr lIns="92075" tIns="46038" rIns="92075" bIns="46038"/>
          <a:lstStyle/>
          <a:p>
            <a:pPr>
              <a:defRPr/>
            </a:pPr>
            <a:r>
              <a:rPr kumimoji="0" lang="en-US" sz="3600" b="1">
                <a:solidFill>
                  <a:srgbClr val="FFCC00"/>
                </a:solidFill>
              </a:rPr>
              <a:t>Title Goes Here</a:t>
            </a:r>
          </a:p>
        </p:txBody>
      </p:sp>
      <p:sp>
        <p:nvSpPr>
          <p:cNvPr id="4" name="Rectangle 19"/>
          <p:cNvSpPr>
            <a:spLocks noChangeArrowheads="1"/>
          </p:cNvSpPr>
          <p:nvPr userDrawn="1"/>
        </p:nvSpPr>
        <p:spPr bwMode="white">
          <a:xfrm>
            <a:off x="2020888" y="5475288"/>
            <a:ext cx="3619500" cy="962025"/>
          </a:xfrm>
          <a:prstGeom prst="rect">
            <a:avLst/>
          </a:prstGeom>
          <a:noFill/>
          <a:ln w="9525">
            <a:noFill/>
            <a:miter lim="800000"/>
            <a:headEnd/>
            <a:tailEnd/>
          </a:ln>
          <a:effectLst/>
        </p:spPr>
        <p:txBody>
          <a:bodyPr lIns="92075" tIns="46038" rIns="92075" bIns="46038"/>
          <a:lstStyle/>
          <a:p>
            <a:pPr>
              <a:spcBef>
                <a:spcPct val="20000"/>
              </a:spcBef>
              <a:buClr>
                <a:schemeClr val="tx1"/>
              </a:buClr>
              <a:buSzPct val="70000"/>
              <a:buFont typeface="Wingdings" pitchFamily="2" charset="2"/>
              <a:buNone/>
              <a:defRPr/>
            </a:pPr>
            <a:r>
              <a:rPr lang="en-US" sz="1800" b="1">
                <a:solidFill>
                  <a:srgbClr val="FFCC00"/>
                </a:solidFill>
              </a:rPr>
              <a:t>Presented By:</a:t>
            </a:r>
          </a:p>
          <a:p>
            <a:pPr>
              <a:spcBef>
                <a:spcPct val="20000"/>
              </a:spcBef>
              <a:buClr>
                <a:schemeClr val="tx1"/>
              </a:buClr>
              <a:buSzPct val="70000"/>
              <a:buFont typeface="Wingdings" pitchFamily="2" charset="2"/>
              <a:buNone/>
              <a:defRPr/>
            </a:pPr>
            <a:r>
              <a:rPr lang="en-US" b="1"/>
              <a:t>Name(s)</a:t>
            </a:r>
          </a:p>
        </p:txBody>
      </p:sp>
      <p:pic>
        <p:nvPicPr>
          <p:cNvPr id="5" name="Picture 41" descr="Black Background-White Logo one line"/>
          <p:cNvPicPr>
            <a:picLocks noChangeAspect="1" noChangeArrowheads="1"/>
          </p:cNvPicPr>
          <p:nvPr userDrawn="1"/>
        </p:nvPicPr>
        <p:blipFill>
          <a:blip r:embed="rId2" cstate="print">
            <a:clrChange>
              <a:clrFrom>
                <a:srgbClr val="000000"/>
              </a:clrFrom>
              <a:clrTo>
                <a:srgbClr val="000000">
                  <a:alpha val="0"/>
                </a:srgbClr>
              </a:clrTo>
            </a:clrChange>
          </a:blip>
          <a:srcRect/>
          <a:stretch>
            <a:fillRect/>
          </a:stretch>
        </p:blipFill>
        <p:spPr bwMode="auto">
          <a:xfrm>
            <a:off x="7937500" y="5719763"/>
            <a:ext cx="1069975" cy="966787"/>
          </a:xfrm>
          <a:prstGeom prst="rect">
            <a:avLst/>
          </a:prstGeom>
          <a:noFill/>
          <a:ln w="9525">
            <a:noFill/>
            <a:miter lim="800000"/>
            <a:headEnd/>
            <a:tailEnd/>
          </a:ln>
        </p:spPr>
      </p:pic>
      <p:pic>
        <p:nvPicPr>
          <p:cNvPr id="6" name="Picture 48" descr="33 PowerPoint Template Map 1-08"/>
          <p:cNvPicPr>
            <a:picLocks noChangeAspect="1" noChangeArrowheads="1"/>
          </p:cNvPicPr>
          <p:nvPr userDrawn="1"/>
        </p:nvPicPr>
        <p:blipFill>
          <a:blip r:embed="rId3" cstate="print"/>
          <a:srcRect/>
          <a:stretch>
            <a:fillRect/>
          </a:stretch>
        </p:blipFill>
        <p:spPr bwMode="auto">
          <a:xfrm>
            <a:off x="0" y="1839913"/>
            <a:ext cx="6307138" cy="2998787"/>
          </a:xfrm>
          <a:prstGeom prst="rect">
            <a:avLst/>
          </a:prstGeom>
          <a:noFill/>
          <a:ln w="9525">
            <a:noFill/>
            <a:miter lim="800000"/>
            <a:headEnd/>
            <a:tailEnd/>
          </a:ln>
        </p:spPr>
      </p:pic>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260350"/>
            <a:ext cx="1887537" cy="5329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1850" y="260350"/>
            <a:ext cx="5513388" cy="5329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1375" y="1514475"/>
            <a:ext cx="3695700" cy="4075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9475" y="1514475"/>
            <a:ext cx="3695700" cy="4075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F2347"/>
        </a:solidFill>
        <a:effectLst/>
      </p:bgPr>
    </p:bg>
    <p:spTree>
      <p:nvGrpSpPr>
        <p:cNvPr id="1" name=""/>
        <p:cNvGrpSpPr/>
        <p:nvPr/>
      </p:nvGrpSpPr>
      <p:grpSpPr>
        <a:xfrm>
          <a:off x="0" y="0"/>
          <a:ext cx="0" cy="0"/>
          <a:chOff x="0" y="0"/>
          <a:chExt cx="0" cy="0"/>
        </a:xfrm>
      </p:grpSpPr>
      <p:sp>
        <p:nvSpPr>
          <p:cNvPr id="1065" name="Rectangle 41"/>
          <p:cNvSpPr>
            <a:spLocks noChangeArrowheads="1"/>
          </p:cNvSpPr>
          <p:nvPr userDrawn="1"/>
        </p:nvSpPr>
        <p:spPr bwMode="auto">
          <a:xfrm rot="-16200000">
            <a:off x="4460082" y="2174081"/>
            <a:ext cx="461962" cy="8905875"/>
          </a:xfrm>
          <a:prstGeom prst="rect">
            <a:avLst/>
          </a:prstGeom>
          <a:solidFill>
            <a:srgbClr val="80A4E4"/>
          </a:solidFill>
          <a:ln w="12700" cap="sq">
            <a:noFill/>
            <a:miter lim="800000"/>
            <a:headEnd type="none" w="sm" len="sm"/>
            <a:tailEnd type="none" w="sm" len="sm"/>
          </a:ln>
          <a:effectLst/>
        </p:spPr>
        <p:txBody>
          <a:bodyPr wrap="none" anchor="ctr"/>
          <a:lstStyle/>
          <a:p>
            <a:pPr>
              <a:defRPr/>
            </a:pPr>
            <a:endParaRPr lang="en-US"/>
          </a:p>
        </p:txBody>
      </p:sp>
      <p:sp>
        <p:nvSpPr>
          <p:cNvPr id="1027" name="Rectangle 5"/>
          <p:cNvSpPr>
            <a:spLocks noGrp="1" noChangeArrowheads="1"/>
          </p:cNvSpPr>
          <p:nvPr>
            <p:ph type="title"/>
          </p:nvPr>
        </p:nvSpPr>
        <p:spPr bwMode="auto">
          <a:xfrm>
            <a:off x="831850" y="260350"/>
            <a:ext cx="7512050" cy="68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841375" y="1514475"/>
            <a:ext cx="7543800" cy="40751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 name="Rectangle 30"/>
          <p:cNvSpPr>
            <a:spLocks noChangeArrowheads="1"/>
          </p:cNvSpPr>
          <p:nvPr userDrawn="1"/>
        </p:nvSpPr>
        <p:spPr bwMode="auto">
          <a:xfrm>
            <a:off x="0" y="0"/>
            <a:ext cx="461963" cy="6858000"/>
          </a:xfrm>
          <a:prstGeom prst="rect">
            <a:avLst/>
          </a:prstGeom>
          <a:solidFill>
            <a:srgbClr val="80A4E4"/>
          </a:solidFill>
          <a:ln w="12700" cap="sq">
            <a:noFill/>
            <a:miter lim="800000"/>
            <a:headEnd type="none" w="sm" len="sm"/>
            <a:tailEnd type="none" w="sm" len="sm"/>
          </a:ln>
          <a:effectLst/>
        </p:spPr>
        <p:txBody>
          <a:bodyPr wrap="none" anchor="ctr"/>
          <a:lstStyle/>
          <a:p>
            <a:pPr>
              <a:defRPr/>
            </a:pPr>
            <a:endParaRPr lang="en-US"/>
          </a:p>
        </p:txBody>
      </p:sp>
      <p:sp>
        <p:nvSpPr>
          <p:cNvPr id="1057" name="Text Box 33"/>
          <p:cNvSpPr txBox="1">
            <a:spLocks noChangeArrowheads="1"/>
          </p:cNvSpPr>
          <p:nvPr userDrawn="1"/>
        </p:nvSpPr>
        <p:spPr bwMode="auto">
          <a:xfrm rot="-5400000">
            <a:off x="-2214562" y="3897313"/>
            <a:ext cx="4902200" cy="304800"/>
          </a:xfrm>
          <a:prstGeom prst="rect">
            <a:avLst/>
          </a:prstGeom>
          <a:noFill/>
          <a:ln w="12700" cap="sq">
            <a:noFill/>
            <a:miter lim="800000"/>
            <a:headEnd type="none" w="sm" len="sm"/>
            <a:tailEnd type="none" w="sm" len="sm"/>
          </a:ln>
          <a:effectLst/>
        </p:spPr>
        <p:txBody>
          <a:bodyPr wrap="none">
            <a:spAutoFit/>
          </a:bodyPr>
          <a:lstStyle/>
          <a:p>
            <a:pPr>
              <a:defRPr/>
            </a:pPr>
            <a:r>
              <a:rPr lang="en-US" sz="1400">
                <a:solidFill>
                  <a:srgbClr val="0F2347"/>
                </a:solidFill>
                <a:latin typeface="Arial Black" pitchFamily="34" charset="0"/>
              </a:rPr>
              <a:t>EMPLOYERS &amp; LAWYERS, WORKING TOGETHER</a:t>
            </a:r>
          </a:p>
        </p:txBody>
      </p:sp>
      <p:sp>
        <p:nvSpPr>
          <p:cNvPr id="1061" name="Text Box 37"/>
          <p:cNvSpPr txBox="1">
            <a:spLocks noChangeArrowheads="1"/>
          </p:cNvSpPr>
          <p:nvPr userDrawn="1"/>
        </p:nvSpPr>
        <p:spPr bwMode="auto">
          <a:xfrm rot="-21600000">
            <a:off x="354013" y="6486525"/>
            <a:ext cx="4281487" cy="304800"/>
          </a:xfrm>
          <a:prstGeom prst="rect">
            <a:avLst/>
          </a:prstGeom>
          <a:noFill/>
          <a:ln w="12700" cap="sq">
            <a:noFill/>
            <a:miter lim="800000"/>
            <a:headEnd type="none" w="sm" len="sm"/>
            <a:tailEnd type="none" w="sm" len="sm"/>
          </a:ln>
          <a:effectLst/>
        </p:spPr>
        <p:txBody>
          <a:bodyPr wrap="none">
            <a:spAutoFit/>
          </a:bodyPr>
          <a:lstStyle/>
          <a:p>
            <a:pPr>
              <a:defRPr/>
            </a:pPr>
            <a:r>
              <a:rPr lang="en-US" sz="1400">
                <a:solidFill>
                  <a:srgbClr val="0F2347"/>
                </a:solidFill>
                <a:latin typeface="Arial Black" pitchFamily="34" charset="0"/>
              </a:rPr>
              <a:t>FIRST CLASS SERVICE, COAST TO COAST</a:t>
            </a:r>
          </a:p>
        </p:txBody>
      </p:sp>
      <p:pic>
        <p:nvPicPr>
          <p:cNvPr id="1032" name="Picture 47" descr="Black Background-White Logo one line"/>
          <p:cNvPicPr>
            <a:picLocks noChangeAspect="1" noChangeArrowheads="1"/>
          </p:cNvPicPr>
          <p:nvPr userDrawn="1"/>
        </p:nvPicPr>
        <p:blipFill>
          <a:blip r:embed="rId13" cstate="print">
            <a:clrChange>
              <a:clrFrom>
                <a:srgbClr val="000000"/>
              </a:clrFrom>
              <a:clrTo>
                <a:srgbClr val="000000">
                  <a:alpha val="0"/>
                </a:srgbClr>
              </a:clrTo>
            </a:clrChange>
          </a:blip>
          <a:srcRect/>
          <a:stretch>
            <a:fillRect/>
          </a:stretch>
        </p:blipFill>
        <p:spPr bwMode="auto">
          <a:xfrm>
            <a:off x="8070850" y="5370513"/>
            <a:ext cx="973138" cy="8794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advClick="0"/>
  <p:txStyles>
    <p:titleStyle>
      <a:lvl1pPr algn="l" rtl="0" eaLnBrk="0" fontAlgn="base" hangingPunct="0">
        <a:spcBef>
          <a:spcPct val="0"/>
        </a:spcBef>
        <a:spcAft>
          <a:spcPct val="0"/>
        </a:spcAft>
        <a:defRPr kumimoji="1" sz="3200" b="1">
          <a:solidFill>
            <a:srgbClr val="FFCC00"/>
          </a:solidFill>
          <a:latin typeface="+mj-lt"/>
          <a:ea typeface="+mj-ea"/>
          <a:cs typeface="+mj-cs"/>
        </a:defRPr>
      </a:lvl1pPr>
      <a:lvl2pPr algn="l" rtl="0" eaLnBrk="0" fontAlgn="base" hangingPunct="0">
        <a:spcBef>
          <a:spcPct val="0"/>
        </a:spcBef>
        <a:spcAft>
          <a:spcPct val="0"/>
        </a:spcAft>
        <a:defRPr kumimoji="1" sz="3200" b="1">
          <a:solidFill>
            <a:srgbClr val="FFCC00"/>
          </a:solidFill>
          <a:latin typeface="Arial" charset="0"/>
        </a:defRPr>
      </a:lvl2pPr>
      <a:lvl3pPr algn="l" rtl="0" eaLnBrk="0" fontAlgn="base" hangingPunct="0">
        <a:spcBef>
          <a:spcPct val="0"/>
        </a:spcBef>
        <a:spcAft>
          <a:spcPct val="0"/>
        </a:spcAft>
        <a:defRPr kumimoji="1" sz="3200" b="1">
          <a:solidFill>
            <a:srgbClr val="FFCC00"/>
          </a:solidFill>
          <a:latin typeface="Arial" charset="0"/>
        </a:defRPr>
      </a:lvl3pPr>
      <a:lvl4pPr algn="l" rtl="0" eaLnBrk="0" fontAlgn="base" hangingPunct="0">
        <a:spcBef>
          <a:spcPct val="0"/>
        </a:spcBef>
        <a:spcAft>
          <a:spcPct val="0"/>
        </a:spcAft>
        <a:defRPr kumimoji="1" sz="3200" b="1">
          <a:solidFill>
            <a:srgbClr val="FFCC00"/>
          </a:solidFill>
          <a:latin typeface="Arial" charset="0"/>
        </a:defRPr>
      </a:lvl4pPr>
      <a:lvl5pPr algn="l" rtl="0" eaLnBrk="0" fontAlgn="base" hangingPunct="0">
        <a:spcBef>
          <a:spcPct val="0"/>
        </a:spcBef>
        <a:spcAft>
          <a:spcPct val="0"/>
        </a:spcAft>
        <a:defRPr kumimoji="1" sz="3200" b="1">
          <a:solidFill>
            <a:srgbClr val="FFCC00"/>
          </a:solidFill>
          <a:latin typeface="Arial" charset="0"/>
        </a:defRPr>
      </a:lvl5pPr>
      <a:lvl6pPr marL="457200" algn="l" rtl="0" eaLnBrk="0" fontAlgn="base" hangingPunct="0">
        <a:spcBef>
          <a:spcPct val="0"/>
        </a:spcBef>
        <a:spcAft>
          <a:spcPct val="0"/>
        </a:spcAft>
        <a:defRPr kumimoji="1" sz="3200" b="1">
          <a:solidFill>
            <a:srgbClr val="FFCC00"/>
          </a:solidFill>
          <a:latin typeface="Arial" charset="0"/>
        </a:defRPr>
      </a:lvl6pPr>
      <a:lvl7pPr marL="914400" algn="l" rtl="0" eaLnBrk="0" fontAlgn="base" hangingPunct="0">
        <a:spcBef>
          <a:spcPct val="0"/>
        </a:spcBef>
        <a:spcAft>
          <a:spcPct val="0"/>
        </a:spcAft>
        <a:defRPr kumimoji="1" sz="3200" b="1">
          <a:solidFill>
            <a:srgbClr val="FFCC00"/>
          </a:solidFill>
          <a:latin typeface="Arial" charset="0"/>
        </a:defRPr>
      </a:lvl7pPr>
      <a:lvl8pPr marL="1371600" algn="l" rtl="0" eaLnBrk="0" fontAlgn="base" hangingPunct="0">
        <a:spcBef>
          <a:spcPct val="0"/>
        </a:spcBef>
        <a:spcAft>
          <a:spcPct val="0"/>
        </a:spcAft>
        <a:defRPr kumimoji="1" sz="3200" b="1">
          <a:solidFill>
            <a:srgbClr val="FFCC00"/>
          </a:solidFill>
          <a:latin typeface="Arial" charset="0"/>
        </a:defRPr>
      </a:lvl8pPr>
      <a:lvl9pPr marL="1828800" algn="l" rtl="0" eaLnBrk="0" fontAlgn="base" hangingPunct="0">
        <a:spcBef>
          <a:spcPct val="0"/>
        </a:spcBef>
        <a:spcAft>
          <a:spcPct val="0"/>
        </a:spcAft>
        <a:defRPr kumimoji="1" sz="3200" b="1">
          <a:solidFill>
            <a:srgbClr val="FFCC00"/>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n"/>
        <a:defRPr kumimoji="1"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l"/>
        <a:defRPr kumimoji="1" sz="2200">
          <a:solidFill>
            <a:schemeClr val="tx1"/>
          </a:solidFill>
          <a:latin typeface="+mn-lt"/>
        </a:defRPr>
      </a:lvl2pPr>
      <a:lvl3pPr marL="1085850" indent="-228600" algn="l" rtl="0" eaLnBrk="0" fontAlgn="base" hangingPunct="0">
        <a:spcBef>
          <a:spcPct val="20000"/>
        </a:spcBef>
        <a:spcAft>
          <a:spcPct val="0"/>
        </a:spcAft>
        <a:buClr>
          <a:schemeClr val="tx1"/>
        </a:buClr>
        <a:buSzPct val="70000"/>
        <a:buFont typeface="Wingdings" pitchFamily="2" charset="2"/>
        <a:buChar char="n"/>
        <a:defRPr kumimoji="1" sz="2000">
          <a:solidFill>
            <a:schemeClr val="tx1"/>
          </a:solidFill>
          <a:latin typeface="+mn-lt"/>
        </a:defRPr>
      </a:lvl3pPr>
      <a:lvl4pPr marL="1428750" indent="-228600" algn="l" rtl="0" eaLnBrk="0" fontAlgn="base" hangingPunct="0">
        <a:spcBef>
          <a:spcPct val="20000"/>
        </a:spcBef>
        <a:spcAft>
          <a:spcPct val="0"/>
        </a:spcAft>
        <a:buClr>
          <a:schemeClr val="tx1"/>
        </a:buClr>
        <a:buSzPct val="70000"/>
        <a:buFont typeface="Wingdings" pitchFamily="2" charset="2"/>
        <a:buChar char="n"/>
        <a:defRPr kumimoji="1">
          <a:solidFill>
            <a:schemeClr val="tx1"/>
          </a:solidFill>
          <a:latin typeface="+mn-lt"/>
        </a:defRPr>
      </a:lvl4pPr>
      <a:lvl5pPr marL="1771650" indent="-228600" algn="l" rtl="0" eaLnBrk="0" fontAlgn="base" hangingPunct="0">
        <a:spcBef>
          <a:spcPct val="20000"/>
        </a:spcBef>
        <a:spcAft>
          <a:spcPct val="0"/>
        </a:spcAft>
        <a:buClr>
          <a:schemeClr val="tx1"/>
        </a:buClr>
        <a:buSzPct val="70000"/>
        <a:buFont typeface="Wingdings" pitchFamily="2" charset="2"/>
        <a:buChar char="n"/>
        <a:defRPr kumimoji="1" sz="1600">
          <a:solidFill>
            <a:schemeClr val="tx1"/>
          </a:solidFill>
          <a:latin typeface="+mn-lt"/>
        </a:defRPr>
      </a:lvl5pPr>
      <a:lvl6pPr marL="2228850" indent="-228600" algn="l" rtl="0" eaLnBrk="0" fontAlgn="base" hangingPunct="0">
        <a:spcBef>
          <a:spcPct val="20000"/>
        </a:spcBef>
        <a:spcAft>
          <a:spcPct val="0"/>
        </a:spcAft>
        <a:buClr>
          <a:schemeClr val="tx1"/>
        </a:buClr>
        <a:buSzPct val="70000"/>
        <a:buFont typeface="Wingdings" pitchFamily="2" charset="2"/>
        <a:buChar char="n"/>
        <a:defRPr kumimoji="1" sz="1600">
          <a:solidFill>
            <a:schemeClr val="tx1"/>
          </a:solidFill>
          <a:latin typeface="+mn-lt"/>
        </a:defRPr>
      </a:lvl6pPr>
      <a:lvl7pPr marL="2686050" indent="-228600" algn="l" rtl="0" eaLnBrk="0" fontAlgn="base" hangingPunct="0">
        <a:spcBef>
          <a:spcPct val="20000"/>
        </a:spcBef>
        <a:spcAft>
          <a:spcPct val="0"/>
        </a:spcAft>
        <a:buClr>
          <a:schemeClr val="tx1"/>
        </a:buClr>
        <a:buSzPct val="70000"/>
        <a:buFont typeface="Wingdings" pitchFamily="2" charset="2"/>
        <a:buChar char="n"/>
        <a:defRPr kumimoji="1" sz="1600">
          <a:solidFill>
            <a:schemeClr val="tx1"/>
          </a:solidFill>
          <a:latin typeface="+mn-lt"/>
        </a:defRPr>
      </a:lvl7pPr>
      <a:lvl8pPr marL="3143250" indent="-228600" algn="l" rtl="0" eaLnBrk="0" fontAlgn="base" hangingPunct="0">
        <a:spcBef>
          <a:spcPct val="20000"/>
        </a:spcBef>
        <a:spcAft>
          <a:spcPct val="0"/>
        </a:spcAft>
        <a:buClr>
          <a:schemeClr val="tx1"/>
        </a:buClr>
        <a:buSzPct val="70000"/>
        <a:buFont typeface="Wingdings" pitchFamily="2" charset="2"/>
        <a:buChar char="n"/>
        <a:defRPr kumimoji="1" sz="1600">
          <a:solidFill>
            <a:schemeClr val="tx1"/>
          </a:solidFill>
          <a:latin typeface="+mn-lt"/>
        </a:defRPr>
      </a:lvl8pPr>
      <a:lvl9pPr marL="3600450" indent="-228600" algn="l" rtl="0" eaLnBrk="0" fontAlgn="base" hangingPunct="0">
        <a:spcBef>
          <a:spcPct val="20000"/>
        </a:spcBef>
        <a:spcAft>
          <a:spcPct val="0"/>
        </a:spcAft>
        <a:buClr>
          <a:schemeClr val="tx1"/>
        </a:buClr>
        <a:buSzPct val="70000"/>
        <a:buFont typeface="Wingdings" pitchFamily="2" charset="2"/>
        <a:buChar char="n"/>
        <a:defRPr kumimoji="1"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7"/>
          <p:cNvSpPr>
            <a:spLocks noChangeArrowheads="1"/>
          </p:cNvSpPr>
          <p:nvPr/>
        </p:nvSpPr>
        <p:spPr bwMode="auto">
          <a:xfrm>
            <a:off x="0" y="0"/>
            <a:ext cx="1638300" cy="6858000"/>
          </a:xfrm>
          <a:prstGeom prst="rect">
            <a:avLst/>
          </a:prstGeom>
          <a:solidFill>
            <a:srgbClr val="80A4E4"/>
          </a:solidFill>
          <a:ln w="12700" cap="sq">
            <a:noFill/>
            <a:miter lim="800000"/>
            <a:headEnd type="none" w="sm" len="sm"/>
            <a:tailEnd type="none" w="sm" len="sm"/>
          </a:ln>
        </p:spPr>
        <p:txBody>
          <a:bodyPr wrap="none" anchor="ctr"/>
          <a:lstStyle/>
          <a:p>
            <a:endParaRPr lang="en-US"/>
          </a:p>
        </p:txBody>
      </p:sp>
      <p:sp>
        <p:nvSpPr>
          <p:cNvPr id="3075" name="Rectangle 18"/>
          <p:cNvSpPr>
            <a:spLocks noChangeArrowheads="1"/>
          </p:cNvSpPr>
          <p:nvPr/>
        </p:nvSpPr>
        <p:spPr bwMode="white">
          <a:xfrm>
            <a:off x="1768475" y="130175"/>
            <a:ext cx="7691438" cy="1497013"/>
          </a:xfrm>
          <a:prstGeom prst="rect">
            <a:avLst/>
          </a:prstGeom>
          <a:noFill/>
          <a:ln w="9525">
            <a:noFill/>
            <a:miter lim="800000"/>
            <a:headEnd/>
            <a:tailEnd/>
          </a:ln>
        </p:spPr>
        <p:txBody>
          <a:bodyPr lIns="92075" tIns="46038" rIns="92075" bIns="46038"/>
          <a:lstStyle/>
          <a:p>
            <a:r>
              <a:rPr lang="en-US" sz="3200" b="1">
                <a:solidFill>
                  <a:srgbClr val="FFCC00"/>
                </a:solidFill>
              </a:rPr>
              <a:t>ADAAA: Will the Final Regulations Change How Employers Handle Disability Issues in the Workplace?</a:t>
            </a:r>
            <a:endParaRPr kumimoji="0" lang="en-US" sz="3200" b="1">
              <a:solidFill>
                <a:srgbClr val="FFCC00"/>
              </a:solidFill>
            </a:endParaRPr>
          </a:p>
        </p:txBody>
      </p:sp>
      <p:sp>
        <p:nvSpPr>
          <p:cNvPr id="3076" name="Rectangle 19"/>
          <p:cNvSpPr>
            <a:spLocks noChangeArrowheads="1"/>
          </p:cNvSpPr>
          <p:nvPr/>
        </p:nvSpPr>
        <p:spPr bwMode="white">
          <a:xfrm>
            <a:off x="1822450" y="5503863"/>
            <a:ext cx="4954588" cy="962025"/>
          </a:xfrm>
          <a:prstGeom prst="rect">
            <a:avLst/>
          </a:prstGeom>
          <a:noFill/>
          <a:ln w="9525">
            <a:noFill/>
            <a:miter lim="800000"/>
            <a:headEnd/>
            <a:tailEnd/>
          </a:ln>
        </p:spPr>
        <p:txBody>
          <a:bodyPr lIns="92075" tIns="46038" rIns="92075" bIns="46038"/>
          <a:lstStyle/>
          <a:p>
            <a:pPr>
              <a:spcBef>
                <a:spcPct val="20000"/>
              </a:spcBef>
              <a:buClr>
                <a:schemeClr val="tx1"/>
              </a:buClr>
              <a:buSzPct val="70000"/>
              <a:buFont typeface="Wingdings" pitchFamily="2" charset="2"/>
              <a:buNone/>
            </a:pPr>
            <a:r>
              <a:rPr lang="en-US" sz="1800" b="1">
                <a:solidFill>
                  <a:srgbClr val="FFCC00"/>
                </a:solidFill>
              </a:rPr>
              <a:t>Presented By:</a:t>
            </a:r>
            <a:endParaRPr lang="en-US" sz="1800">
              <a:solidFill>
                <a:srgbClr val="FFCC00"/>
              </a:solidFill>
              <a:latin typeface="Futura Lt BT" pitchFamily="34" charset="0"/>
            </a:endParaRPr>
          </a:p>
          <a:p>
            <a:pPr>
              <a:lnSpc>
                <a:spcPct val="90000"/>
              </a:lnSpc>
              <a:spcBef>
                <a:spcPct val="20000"/>
              </a:spcBef>
              <a:buClr>
                <a:schemeClr val="tx1"/>
              </a:buClr>
              <a:buSzPct val="70000"/>
            </a:pPr>
            <a:r>
              <a:rPr lang="en-US" b="1"/>
              <a:t>C. Matthew Keen</a:t>
            </a:r>
          </a:p>
        </p:txBody>
      </p:sp>
      <p:pic>
        <p:nvPicPr>
          <p:cNvPr id="3077" name="Picture 20" descr="Black Background-White Logo one line"/>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937500" y="5719763"/>
            <a:ext cx="1069975" cy="966787"/>
          </a:xfrm>
          <a:prstGeom prst="rect">
            <a:avLst/>
          </a:prstGeom>
          <a:noFill/>
          <a:ln w="9525">
            <a:noFill/>
            <a:miter lim="800000"/>
            <a:headEnd/>
            <a:tailEnd/>
          </a:ln>
        </p:spPr>
      </p:pic>
      <p:pic>
        <p:nvPicPr>
          <p:cNvPr id="3078" name="Picture 32" descr="40 Map for PPT"/>
          <p:cNvPicPr>
            <a:picLocks noChangeAspect="1" noChangeArrowheads="1"/>
          </p:cNvPicPr>
          <p:nvPr/>
        </p:nvPicPr>
        <p:blipFill>
          <a:blip r:embed="rId4" cstate="print"/>
          <a:srcRect t="3069" b="3069"/>
          <a:stretch>
            <a:fillRect/>
          </a:stretch>
        </p:blipFill>
        <p:spPr bwMode="auto">
          <a:xfrm>
            <a:off x="0" y="2085975"/>
            <a:ext cx="6991350" cy="31559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400" smtClean="0"/>
              <a:t>The Definition of “Disability” Has Not Changed, Just the Interpretation and Application</a:t>
            </a:r>
          </a:p>
        </p:txBody>
      </p:sp>
      <p:sp>
        <p:nvSpPr>
          <p:cNvPr id="16387" name="Rectangle 3"/>
          <p:cNvSpPr>
            <a:spLocks noGrp="1" noChangeArrowheads="1"/>
          </p:cNvSpPr>
          <p:nvPr>
            <p:ph type="body" idx="1"/>
          </p:nvPr>
        </p:nvSpPr>
        <p:spPr>
          <a:xfrm>
            <a:off x="884238" y="2038350"/>
            <a:ext cx="7543800" cy="4075113"/>
          </a:xfrm>
        </p:spPr>
        <p:txBody>
          <a:bodyPr/>
          <a:lstStyle/>
          <a:p>
            <a:r>
              <a:rPr lang="en-US" sz="3000" smtClean="0"/>
              <a:t>First and second prong of  the definition, requiring a showing of substantial limitation of a major life activity, applies only to situations where individual is seeking or has been denied reasonable accommodation</a:t>
            </a:r>
          </a:p>
          <a:p>
            <a:r>
              <a:rPr lang="en-US" sz="3000" smtClean="0"/>
              <a:t>“Regarded as” prong for all other claims of discrimination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sz="3600" smtClean="0"/>
              <a:t>Physical or Mental Impairment</a:t>
            </a:r>
          </a:p>
        </p:txBody>
      </p:sp>
      <p:sp>
        <p:nvSpPr>
          <p:cNvPr id="65539" name="Rectangle 3"/>
          <p:cNvSpPr>
            <a:spLocks noGrp="1" noChangeArrowheads="1"/>
          </p:cNvSpPr>
          <p:nvPr>
            <p:ph type="body" idx="4294967295"/>
          </p:nvPr>
        </p:nvSpPr>
        <p:spPr>
          <a:xfrm>
            <a:off x="827088" y="1065213"/>
            <a:ext cx="7543800" cy="4075112"/>
          </a:xfrm>
        </p:spPr>
        <p:txBody>
          <a:bodyPr/>
          <a:lstStyle/>
          <a:p>
            <a:pPr>
              <a:lnSpc>
                <a:spcPct val="90000"/>
              </a:lnSpc>
            </a:pPr>
            <a:r>
              <a:rPr lang="en-US" sz="2500" smtClean="0"/>
              <a:t>Any physiological disorder or condition, cosmetic disfigurement, or anatomical loss affecting one or more body systems, such as neurological, musculoskeletal, special sense organs, respiratory (including speech organs), cardiovascular, reproductive, digestive, genitourinary, immune, circulatory, hemic, lymphatic, skin, and endocrine; or</a:t>
            </a:r>
          </a:p>
          <a:p>
            <a:pPr>
              <a:lnSpc>
                <a:spcPct val="90000"/>
              </a:lnSpc>
            </a:pPr>
            <a:r>
              <a:rPr lang="en-US" sz="2500" smtClean="0"/>
              <a:t>Any mental psychological disorder, such as an intellectual disability (formerly termed “mental retardation”), organic brain syndrome, emotional or mental illness, and specific learning disabilities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sz="3600" smtClean="0"/>
              <a:t>“Major Life Activities”</a:t>
            </a:r>
          </a:p>
        </p:txBody>
      </p:sp>
      <p:sp>
        <p:nvSpPr>
          <p:cNvPr id="66563" name="Rectangle 3"/>
          <p:cNvSpPr>
            <a:spLocks noGrp="1" noChangeArrowheads="1"/>
          </p:cNvSpPr>
          <p:nvPr>
            <p:ph type="body" sz="half" idx="4294967295"/>
          </p:nvPr>
        </p:nvSpPr>
        <p:spPr>
          <a:xfrm>
            <a:off x="784225" y="1108075"/>
            <a:ext cx="3695700" cy="4075113"/>
          </a:xfrm>
        </p:spPr>
        <p:txBody>
          <a:bodyPr/>
          <a:lstStyle/>
          <a:p>
            <a:pPr>
              <a:lnSpc>
                <a:spcPct val="80000"/>
              </a:lnSpc>
            </a:pPr>
            <a:r>
              <a:rPr lang="en-US" smtClean="0"/>
              <a:t>Caring for oneself </a:t>
            </a:r>
          </a:p>
          <a:p>
            <a:pPr>
              <a:lnSpc>
                <a:spcPct val="80000"/>
              </a:lnSpc>
            </a:pPr>
            <a:r>
              <a:rPr lang="en-US" smtClean="0"/>
              <a:t>Performing manual tasks</a:t>
            </a:r>
          </a:p>
          <a:p>
            <a:pPr>
              <a:lnSpc>
                <a:spcPct val="80000"/>
              </a:lnSpc>
            </a:pPr>
            <a:r>
              <a:rPr lang="en-US" smtClean="0"/>
              <a:t>Seeing</a:t>
            </a:r>
          </a:p>
          <a:p>
            <a:pPr>
              <a:lnSpc>
                <a:spcPct val="80000"/>
              </a:lnSpc>
            </a:pPr>
            <a:r>
              <a:rPr lang="en-US" smtClean="0"/>
              <a:t>Hearing</a:t>
            </a:r>
          </a:p>
          <a:p>
            <a:pPr>
              <a:lnSpc>
                <a:spcPct val="80000"/>
              </a:lnSpc>
            </a:pPr>
            <a:r>
              <a:rPr lang="en-US" smtClean="0"/>
              <a:t>Eating</a:t>
            </a:r>
          </a:p>
          <a:p>
            <a:pPr>
              <a:lnSpc>
                <a:spcPct val="80000"/>
              </a:lnSpc>
            </a:pPr>
            <a:r>
              <a:rPr lang="en-US" smtClean="0"/>
              <a:t>Sleeping</a:t>
            </a:r>
          </a:p>
          <a:p>
            <a:pPr>
              <a:lnSpc>
                <a:spcPct val="80000"/>
              </a:lnSpc>
            </a:pPr>
            <a:r>
              <a:rPr lang="en-US" smtClean="0"/>
              <a:t>Walking</a:t>
            </a:r>
          </a:p>
          <a:p>
            <a:pPr>
              <a:lnSpc>
                <a:spcPct val="80000"/>
              </a:lnSpc>
            </a:pPr>
            <a:r>
              <a:rPr lang="en-US" smtClean="0"/>
              <a:t>Standing</a:t>
            </a:r>
          </a:p>
          <a:p>
            <a:pPr>
              <a:lnSpc>
                <a:spcPct val="80000"/>
              </a:lnSpc>
            </a:pPr>
            <a:r>
              <a:rPr lang="en-US" smtClean="0"/>
              <a:t>Sitting</a:t>
            </a:r>
          </a:p>
          <a:p>
            <a:pPr>
              <a:lnSpc>
                <a:spcPct val="80000"/>
              </a:lnSpc>
            </a:pPr>
            <a:r>
              <a:rPr lang="en-US" smtClean="0"/>
              <a:t>Reaching</a:t>
            </a:r>
          </a:p>
          <a:p>
            <a:pPr>
              <a:lnSpc>
                <a:spcPct val="80000"/>
              </a:lnSpc>
            </a:pPr>
            <a:r>
              <a:rPr lang="en-US" smtClean="0"/>
              <a:t>Lifting</a:t>
            </a:r>
          </a:p>
          <a:p>
            <a:pPr>
              <a:lnSpc>
                <a:spcPct val="80000"/>
              </a:lnSpc>
            </a:pPr>
            <a:endParaRPr lang="en-US" smtClean="0"/>
          </a:p>
          <a:p>
            <a:pPr>
              <a:lnSpc>
                <a:spcPct val="80000"/>
              </a:lnSpc>
            </a:pPr>
            <a:endParaRPr lang="en-US" smtClean="0"/>
          </a:p>
        </p:txBody>
      </p:sp>
      <p:sp>
        <p:nvSpPr>
          <p:cNvPr id="66564" name="Rectangle 5"/>
          <p:cNvSpPr>
            <a:spLocks noGrp="1" noChangeArrowheads="1"/>
          </p:cNvSpPr>
          <p:nvPr>
            <p:ph type="body" sz="half" idx="4294967295"/>
          </p:nvPr>
        </p:nvSpPr>
        <p:spPr>
          <a:xfrm>
            <a:off x="4689475" y="1223963"/>
            <a:ext cx="3695700" cy="4075112"/>
          </a:xfrm>
        </p:spPr>
        <p:txBody>
          <a:bodyPr/>
          <a:lstStyle/>
          <a:p>
            <a:pPr>
              <a:lnSpc>
                <a:spcPct val="80000"/>
              </a:lnSpc>
            </a:pPr>
            <a:r>
              <a:rPr lang="en-US" smtClean="0"/>
              <a:t>Bending</a:t>
            </a:r>
          </a:p>
          <a:p>
            <a:pPr>
              <a:lnSpc>
                <a:spcPct val="80000"/>
              </a:lnSpc>
            </a:pPr>
            <a:r>
              <a:rPr lang="en-US" smtClean="0"/>
              <a:t>Speaking</a:t>
            </a:r>
          </a:p>
          <a:p>
            <a:pPr>
              <a:lnSpc>
                <a:spcPct val="80000"/>
              </a:lnSpc>
            </a:pPr>
            <a:r>
              <a:rPr lang="en-US" smtClean="0"/>
              <a:t>Breathing</a:t>
            </a:r>
          </a:p>
          <a:p>
            <a:pPr>
              <a:lnSpc>
                <a:spcPct val="80000"/>
              </a:lnSpc>
            </a:pPr>
            <a:r>
              <a:rPr lang="en-US" smtClean="0"/>
              <a:t>Learning</a:t>
            </a:r>
          </a:p>
          <a:p>
            <a:pPr>
              <a:lnSpc>
                <a:spcPct val="80000"/>
              </a:lnSpc>
            </a:pPr>
            <a:r>
              <a:rPr lang="en-US" smtClean="0"/>
              <a:t>Reading</a:t>
            </a:r>
          </a:p>
          <a:p>
            <a:pPr>
              <a:lnSpc>
                <a:spcPct val="80000"/>
              </a:lnSpc>
            </a:pPr>
            <a:r>
              <a:rPr lang="en-US" smtClean="0"/>
              <a:t>Concentrating</a:t>
            </a:r>
          </a:p>
          <a:p>
            <a:pPr>
              <a:lnSpc>
                <a:spcPct val="80000"/>
              </a:lnSpc>
            </a:pPr>
            <a:r>
              <a:rPr lang="en-US" smtClean="0"/>
              <a:t>Thinking</a:t>
            </a:r>
          </a:p>
          <a:p>
            <a:pPr>
              <a:lnSpc>
                <a:spcPct val="80000"/>
              </a:lnSpc>
            </a:pPr>
            <a:r>
              <a:rPr lang="en-US" smtClean="0"/>
              <a:t>Communicating</a:t>
            </a:r>
          </a:p>
          <a:p>
            <a:pPr>
              <a:lnSpc>
                <a:spcPct val="80000"/>
              </a:lnSpc>
            </a:pPr>
            <a:r>
              <a:rPr lang="en-US" smtClean="0"/>
              <a:t>Interacting with others</a:t>
            </a:r>
          </a:p>
          <a:p>
            <a:pPr>
              <a:lnSpc>
                <a:spcPct val="80000"/>
              </a:lnSpc>
            </a:pPr>
            <a:r>
              <a:rPr lang="en-US" smtClean="0"/>
              <a:t>Working</a:t>
            </a:r>
          </a:p>
          <a:p>
            <a:pPr>
              <a:lnSpc>
                <a:spcPct val="80000"/>
              </a:lnSpc>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sz="3600" smtClean="0"/>
              <a:t>Major Bodily Functions = Major Life Activities</a:t>
            </a:r>
          </a:p>
        </p:txBody>
      </p:sp>
      <p:sp>
        <p:nvSpPr>
          <p:cNvPr id="67587" name="Rectangle 3"/>
          <p:cNvSpPr>
            <a:spLocks noGrp="1" noChangeArrowheads="1"/>
          </p:cNvSpPr>
          <p:nvPr>
            <p:ph type="body" idx="4294967295"/>
          </p:nvPr>
        </p:nvSpPr>
        <p:spPr/>
        <p:txBody>
          <a:bodyPr/>
          <a:lstStyle/>
          <a:p>
            <a:r>
              <a:rPr lang="en-US" sz="3000" smtClean="0"/>
              <a:t>“Major Bodily Functions” include:</a:t>
            </a:r>
          </a:p>
          <a:p>
            <a:pPr lvl="1"/>
            <a:r>
              <a:rPr lang="en-US" sz="2600" smtClean="0"/>
              <a:t>Functions of the immune system</a:t>
            </a:r>
          </a:p>
          <a:p>
            <a:pPr lvl="1"/>
            <a:r>
              <a:rPr lang="en-US" sz="2600" smtClean="0"/>
              <a:t>Special sense organs and skin</a:t>
            </a:r>
          </a:p>
          <a:p>
            <a:pPr lvl="1"/>
            <a:r>
              <a:rPr lang="en-US" sz="2600" smtClean="0"/>
              <a:t>Normal cell growth</a:t>
            </a:r>
          </a:p>
          <a:p>
            <a:pPr lvl="1"/>
            <a:r>
              <a:rPr lang="en-US" sz="2600" smtClean="0"/>
              <a:t>Digestive, genitourinary, bowel, bladder, neurological, brain, respiratory, circulatory, cardiovascular, endocrine, hemic, lymphatic, musculoskeletal, and reproductive functions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sz="3600" smtClean="0"/>
              <a:t>EEOC Examples of “Disabilities”</a:t>
            </a:r>
          </a:p>
        </p:txBody>
      </p:sp>
      <p:sp>
        <p:nvSpPr>
          <p:cNvPr id="68611" name="Rectangle 3"/>
          <p:cNvSpPr>
            <a:spLocks noGrp="1" noChangeArrowheads="1"/>
          </p:cNvSpPr>
          <p:nvPr>
            <p:ph type="body" sz="half" idx="4294967295"/>
          </p:nvPr>
        </p:nvSpPr>
        <p:spPr>
          <a:xfrm>
            <a:off x="827088" y="1150938"/>
            <a:ext cx="3695700" cy="4075112"/>
          </a:xfrm>
        </p:spPr>
        <p:txBody>
          <a:bodyPr/>
          <a:lstStyle/>
          <a:p>
            <a:pPr>
              <a:lnSpc>
                <a:spcPct val="80000"/>
              </a:lnSpc>
            </a:pPr>
            <a:r>
              <a:rPr lang="en-US" smtClean="0"/>
              <a:t>Missing limbs</a:t>
            </a:r>
          </a:p>
          <a:p>
            <a:pPr>
              <a:lnSpc>
                <a:spcPct val="80000"/>
              </a:lnSpc>
            </a:pPr>
            <a:r>
              <a:rPr lang="en-US" smtClean="0"/>
              <a:t>Autism </a:t>
            </a:r>
          </a:p>
          <a:p>
            <a:pPr>
              <a:lnSpc>
                <a:spcPct val="80000"/>
              </a:lnSpc>
            </a:pPr>
            <a:r>
              <a:rPr lang="en-US" smtClean="0"/>
              <a:t>Cancer</a:t>
            </a:r>
          </a:p>
          <a:p>
            <a:pPr>
              <a:lnSpc>
                <a:spcPct val="80000"/>
              </a:lnSpc>
            </a:pPr>
            <a:r>
              <a:rPr lang="en-US" smtClean="0"/>
              <a:t>Cerebral Palsy</a:t>
            </a:r>
          </a:p>
          <a:p>
            <a:pPr>
              <a:lnSpc>
                <a:spcPct val="80000"/>
              </a:lnSpc>
            </a:pPr>
            <a:r>
              <a:rPr lang="en-US" smtClean="0"/>
              <a:t>Diabetes</a:t>
            </a:r>
          </a:p>
          <a:p>
            <a:pPr>
              <a:lnSpc>
                <a:spcPct val="80000"/>
              </a:lnSpc>
            </a:pPr>
            <a:r>
              <a:rPr lang="en-US" smtClean="0"/>
              <a:t>Epilepsy</a:t>
            </a:r>
          </a:p>
          <a:p>
            <a:pPr>
              <a:lnSpc>
                <a:spcPct val="80000"/>
              </a:lnSpc>
            </a:pPr>
            <a:r>
              <a:rPr lang="en-US" smtClean="0"/>
              <a:t>HIV or AIDS</a:t>
            </a:r>
          </a:p>
          <a:p>
            <a:pPr>
              <a:lnSpc>
                <a:spcPct val="80000"/>
              </a:lnSpc>
            </a:pPr>
            <a:r>
              <a:rPr lang="en-US" smtClean="0"/>
              <a:t>Multiple Sclerosis</a:t>
            </a:r>
          </a:p>
          <a:p>
            <a:pPr>
              <a:lnSpc>
                <a:spcPct val="80000"/>
              </a:lnSpc>
            </a:pPr>
            <a:r>
              <a:rPr lang="en-US" smtClean="0"/>
              <a:t>Deafness</a:t>
            </a:r>
          </a:p>
          <a:p>
            <a:pPr>
              <a:lnSpc>
                <a:spcPct val="80000"/>
              </a:lnSpc>
            </a:pPr>
            <a:r>
              <a:rPr lang="en-US" smtClean="0"/>
              <a:t>Blindness</a:t>
            </a:r>
          </a:p>
          <a:p>
            <a:pPr>
              <a:lnSpc>
                <a:spcPct val="80000"/>
              </a:lnSpc>
            </a:pPr>
            <a:r>
              <a:rPr lang="en-US" smtClean="0"/>
              <a:t>Intellectual Disability</a:t>
            </a:r>
          </a:p>
          <a:p>
            <a:pPr>
              <a:lnSpc>
                <a:spcPct val="80000"/>
              </a:lnSpc>
            </a:pPr>
            <a:endParaRPr lang="en-US" smtClean="0"/>
          </a:p>
        </p:txBody>
      </p:sp>
      <p:sp>
        <p:nvSpPr>
          <p:cNvPr id="68612" name="Rectangle 4"/>
          <p:cNvSpPr>
            <a:spLocks noGrp="1" noChangeArrowheads="1"/>
          </p:cNvSpPr>
          <p:nvPr>
            <p:ph type="body" sz="half" idx="4294967295"/>
          </p:nvPr>
        </p:nvSpPr>
        <p:spPr>
          <a:xfrm>
            <a:off x="4703763" y="1209675"/>
            <a:ext cx="3695700" cy="4075113"/>
          </a:xfrm>
        </p:spPr>
        <p:txBody>
          <a:bodyPr/>
          <a:lstStyle/>
          <a:p>
            <a:pPr>
              <a:lnSpc>
                <a:spcPct val="90000"/>
              </a:lnSpc>
            </a:pPr>
            <a:r>
              <a:rPr lang="en-US" smtClean="0"/>
              <a:t>Bipolar Disability</a:t>
            </a:r>
          </a:p>
          <a:p>
            <a:pPr>
              <a:lnSpc>
                <a:spcPct val="90000"/>
              </a:lnSpc>
            </a:pPr>
            <a:r>
              <a:rPr lang="en-US" smtClean="0"/>
              <a:t>Post-Traumatic Stress Disorder</a:t>
            </a:r>
          </a:p>
          <a:p>
            <a:pPr>
              <a:lnSpc>
                <a:spcPct val="90000"/>
              </a:lnSpc>
            </a:pPr>
            <a:r>
              <a:rPr lang="en-US" smtClean="0"/>
              <a:t>Obsessive Compulsive Disorder</a:t>
            </a:r>
          </a:p>
          <a:p>
            <a:pPr>
              <a:lnSpc>
                <a:spcPct val="90000"/>
              </a:lnSpc>
            </a:pPr>
            <a:r>
              <a:rPr lang="en-US" smtClean="0"/>
              <a:t>Schizophrenia</a:t>
            </a:r>
          </a:p>
          <a:p>
            <a:pPr>
              <a:lnSpc>
                <a:spcPct val="90000"/>
              </a:lnSpc>
            </a:pPr>
            <a:r>
              <a:rPr lang="en-US" smtClean="0"/>
              <a:t>Muscular Dystrophy</a:t>
            </a:r>
          </a:p>
          <a:p>
            <a:pPr>
              <a:lnSpc>
                <a:spcPct val="90000"/>
              </a:lnSpc>
            </a:pPr>
            <a:r>
              <a:rPr lang="en-US" smtClean="0"/>
              <a:t>Major Depressive Disorder</a:t>
            </a:r>
          </a:p>
          <a:p>
            <a:pPr>
              <a:lnSpc>
                <a:spcPct val="90000"/>
              </a:lnSpc>
            </a:pPr>
            <a:r>
              <a:rPr lang="en-US" smtClean="0"/>
              <a:t>Mobility Impairments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en-US" sz="3600" smtClean="0"/>
              <a:t>Mitigating Measures No Longer Applicable</a:t>
            </a:r>
          </a:p>
        </p:txBody>
      </p:sp>
      <p:sp>
        <p:nvSpPr>
          <p:cNvPr id="70659" name="Rectangle 3"/>
          <p:cNvSpPr>
            <a:spLocks noGrp="1" noChangeArrowheads="1"/>
          </p:cNvSpPr>
          <p:nvPr>
            <p:ph type="body" idx="4294967295"/>
          </p:nvPr>
        </p:nvSpPr>
        <p:spPr/>
        <p:txBody>
          <a:bodyPr/>
          <a:lstStyle/>
          <a:p>
            <a:pPr>
              <a:lnSpc>
                <a:spcPct val="80000"/>
              </a:lnSpc>
            </a:pPr>
            <a:r>
              <a:rPr lang="en-US" sz="3000" smtClean="0"/>
              <a:t>ADAAA: Mitigating measures </a:t>
            </a:r>
            <a:r>
              <a:rPr lang="en-US" sz="3000" u="sng" smtClean="0"/>
              <a:t>not</a:t>
            </a:r>
            <a:r>
              <a:rPr lang="en-US" sz="3000" smtClean="0"/>
              <a:t> considered in determining if individual has a substantial impairment</a:t>
            </a:r>
          </a:p>
          <a:p>
            <a:pPr>
              <a:lnSpc>
                <a:spcPct val="80000"/>
              </a:lnSpc>
            </a:pPr>
            <a:r>
              <a:rPr lang="en-US" sz="3000" smtClean="0"/>
              <a:t>You consider the impairment in its non-ameliorated state</a:t>
            </a:r>
          </a:p>
          <a:p>
            <a:pPr>
              <a:lnSpc>
                <a:spcPct val="80000"/>
              </a:lnSpc>
            </a:pPr>
            <a:r>
              <a:rPr lang="en-US" sz="3000" smtClean="0"/>
              <a:t>Exception for “ordinary eyeglasses and contact lenses”</a:t>
            </a:r>
          </a:p>
          <a:p>
            <a:pPr>
              <a:lnSpc>
                <a:spcPct val="80000"/>
              </a:lnSpc>
            </a:pPr>
            <a:r>
              <a:rPr lang="en-US" sz="3000" u="sng" smtClean="0"/>
              <a:t>Consideration</a:t>
            </a:r>
            <a:r>
              <a:rPr lang="en-US" sz="3000" smtClean="0"/>
              <a:t>: Non-use of mitigating measures may be relevant in determining whether an individual is “qualified” or poses a direct threat</a:t>
            </a:r>
            <a:endParaRPr lang="en-US" sz="3000" u="sng"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en-US" sz="3600" smtClean="0"/>
              <a:t>EEOC on “Mitigating Measures”</a:t>
            </a:r>
          </a:p>
        </p:txBody>
      </p:sp>
      <p:sp>
        <p:nvSpPr>
          <p:cNvPr id="71683" name="Rectangle 3"/>
          <p:cNvSpPr>
            <a:spLocks noGrp="1" noChangeArrowheads="1"/>
          </p:cNvSpPr>
          <p:nvPr>
            <p:ph type="body" idx="4294967295"/>
          </p:nvPr>
        </p:nvSpPr>
        <p:spPr>
          <a:xfrm>
            <a:off x="841375" y="1122363"/>
            <a:ext cx="7543800" cy="4075112"/>
          </a:xfrm>
        </p:spPr>
        <p:txBody>
          <a:bodyPr/>
          <a:lstStyle/>
          <a:p>
            <a:pPr>
              <a:lnSpc>
                <a:spcPct val="90000"/>
              </a:lnSpc>
            </a:pPr>
            <a:r>
              <a:rPr lang="en-US" sz="3000" smtClean="0"/>
              <a:t>Medications</a:t>
            </a:r>
          </a:p>
          <a:p>
            <a:pPr>
              <a:lnSpc>
                <a:spcPct val="90000"/>
              </a:lnSpc>
            </a:pPr>
            <a:r>
              <a:rPr lang="en-US" sz="3000" smtClean="0"/>
              <a:t>Medical Supplies, equipment, or appliances</a:t>
            </a:r>
          </a:p>
          <a:p>
            <a:pPr>
              <a:lnSpc>
                <a:spcPct val="90000"/>
              </a:lnSpc>
            </a:pPr>
            <a:r>
              <a:rPr lang="en-US" sz="3000" smtClean="0"/>
              <a:t>Assistive technology, auxiliary aids/services</a:t>
            </a:r>
          </a:p>
          <a:p>
            <a:pPr>
              <a:lnSpc>
                <a:spcPct val="90000"/>
              </a:lnSpc>
            </a:pPr>
            <a:r>
              <a:rPr lang="en-US" sz="3000" smtClean="0"/>
              <a:t>Learned behavioral/adaptive neurological modifications</a:t>
            </a:r>
          </a:p>
          <a:p>
            <a:pPr>
              <a:lnSpc>
                <a:spcPct val="90000"/>
              </a:lnSpc>
            </a:pPr>
            <a:r>
              <a:rPr lang="en-US" sz="3000" smtClean="0"/>
              <a:t>Surgical interventions (except which eliminate impairment)</a:t>
            </a:r>
          </a:p>
          <a:p>
            <a:pPr>
              <a:lnSpc>
                <a:spcPct val="90000"/>
              </a:lnSpc>
            </a:pPr>
            <a:r>
              <a:rPr lang="en-US" sz="3000" smtClean="0"/>
              <a:t>Exception: ordinary glasses/contacts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400" smtClean="0"/>
              <a:t>Reverse the Restrictive Definition of “Substantially Limits” Applied by the Courts</a:t>
            </a:r>
          </a:p>
        </p:txBody>
      </p:sp>
      <p:sp>
        <p:nvSpPr>
          <p:cNvPr id="18435" name="Rectangle 3"/>
          <p:cNvSpPr>
            <a:spLocks noGrp="1" noChangeArrowheads="1"/>
          </p:cNvSpPr>
          <p:nvPr>
            <p:ph type="body" idx="1"/>
          </p:nvPr>
        </p:nvSpPr>
        <p:spPr>
          <a:xfrm>
            <a:off x="869950" y="2063750"/>
            <a:ext cx="7356475" cy="4075113"/>
          </a:xfrm>
        </p:spPr>
        <p:txBody>
          <a:bodyPr/>
          <a:lstStyle/>
          <a:p>
            <a:r>
              <a:rPr lang="en-US" sz="3000" smtClean="0"/>
              <a:t>The objective of ADA cases should be to ferret out discriminatory conduct and facilitate reasonable accommodation, not to ratchet-up the definition of “substantially limits” so as to create an impediment to coverage</a:t>
            </a:r>
          </a:p>
          <a:p>
            <a:r>
              <a:rPr lang="en-US" sz="3000" smtClean="0"/>
              <a:t>No definition of “substantiality limits”</a:t>
            </a:r>
          </a:p>
          <a:p>
            <a:endParaRPr lang="en-US" sz="3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600" smtClean="0"/>
              <a:t>Changes to “Regarded As”</a:t>
            </a:r>
          </a:p>
        </p:txBody>
      </p:sp>
      <p:sp>
        <p:nvSpPr>
          <p:cNvPr id="25603" name="Rectangle 3"/>
          <p:cNvSpPr>
            <a:spLocks noGrp="1" noChangeArrowheads="1"/>
          </p:cNvSpPr>
          <p:nvPr>
            <p:ph type="body" idx="1"/>
          </p:nvPr>
        </p:nvSpPr>
        <p:spPr>
          <a:xfrm>
            <a:off x="827088" y="1065213"/>
            <a:ext cx="7543800" cy="4075112"/>
          </a:xfrm>
        </p:spPr>
        <p:txBody>
          <a:bodyPr/>
          <a:lstStyle/>
          <a:p>
            <a:pPr>
              <a:lnSpc>
                <a:spcPct val="90000"/>
              </a:lnSpc>
            </a:pPr>
            <a:r>
              <a:rPr lang="en-US" sz="3000" smtClean="0"/>
              <a:t>Previous Standard: Employer must regard the employee as “disabled” before an employee may invoke the “regarded as” protection of ADA</a:t>
            </a:r>
          </a:p>
          <a:p>
            <a:pPr lvl="1">
              <a:lnSpc>
                <a:spcPct val="90000"/>
              </a:lnSpc>
            </a:pPr>
            <a:r>
              <a:rPr lang="en-US" sz="2400" i="1" smtClean="0"/>
              <a:t>i.e.</a:t>
            </a:r>
            <a:r>
              <a:rPr lang="en-US" sz="2400" smtClean="0"/>
              <a:t> the employer must view the employee as “substantially limited” in a “major life activity”</a:t>
            </a:r>
          </a:p>
          <a:p>
            <a:pPr>
              <a:lnSpc>
                <a:spcPct val="90000"/>
              </a:lnSpc>
            </a:pPr>
            <a:r>
              <a:rPr lang="en-US" sz="3000" smtClean="0"/>
              <a:t>ADAAA: Individual may invoke “regarded as” protection if he/she has actual or perceived </a:t>
            </a:r>
            <a:r>
              <a:rPr lang="en-US" sz="3000" u="sng" smtClean="0"/>
              <a:t>impairment</a:t>
            </a:r>
          </a:p>
          <a:p>
            <a:pPr lvl="1">
              <a:lnSpc>
                <a:spcPct val="90000"/>
              </a:lnSpc>
            </a:pPr>
            <a:r>
              <a:rPr lang="en-US" sz="2400" smtClean="0"/>
              <a:t>It does not matter whether the impairment is perceived to “substantially limit” a “major life activity” of the employee</a:t>
            </a:r>
          </a:p>
          <a:p>
            <a:pPr lvl="1">
              <a:lnSpc>
                <a:spcPct val="90000"/>
              </a:lnSpc>
              <a:buFontTx/>
              <a:buNone/>
            </a:pPr>
            <a:endParaRPr lang="en-US" sz="2000" i="1" u="sng"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“Regarded As” Prong of Disability Definition</a:t>
            </a:r>
          </a:p>
        </p:txBody>
      </p:sp>
      <p:sp>
        <p:nvSpPr>
          <p:cNvPr id="26627" name="Rectangle 3"/>
          <p:cNvSpPr>
            <a:spLocks noGrp="1" noChangeArrowheads="1"/>
          </p:cNvSpPr>
          <p:nvPr>
            <p:ph type="body" idx="1"/>
          </p:nvPr>
        </p:nvSpPr>
        <p:spPr>
          <a:xfrm>
            <a:off x="812800" y="1616075"/>
            <a:ext cx="7543800" cy="4075113"/>
          </a:xfrm>
        </p:spPr>
        <p:txBody>
          <a:bodyPr/>
          <a:lstStyle/>
          <a:p>
            <a:r>
              <a:rPr lang="en-US" sz="3000" smtClean="0"/>
              <a:t>“Transitory” or minor impairments (</a:t>
            </a:r>
            <a:r>
              <a:rPr lang="en-US" sz="3000" i="1" smtClean="0"/>
              <a:t>i.e.</a:t>
            </a:r>
            <a:r>
              <a:rPr lang="en-US" sz="3000" smtClean="0"/>
              <a:t> those with an actual or expected duration of six months or less) are not covered under the “regarded as“ prong</a:t>
            </a:r>
          </a:p>
          <a:p>
            <a:r>
              <a:rPr lang="en-US" sz="3000" smtClean="0"/>
              <a:t>Employer has no duty to provide a “reasonable accommodation” to individuals under the “regarded as” prong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400" smtClean="0"/>
              <a:t>Background</a:t>
            </a:r>
          </a:p>
        </p:txBody>
      </p:sp>
      <p:sp>
        <p:nvSpPr>
          <p:cNvPr id="4099" name="Rectangle 3"/>
          <p:cNvSpPr>
            <a:spLocks noGrp="1" noChangeArrowheads="1"/>
          </p:cNvSpPr>
          <p:nvPr>
            <p:ph type="body" idx="1"/>
          </p:nvPr>
        </p:nvSpPr>
        <p:spPr>
          <a:xfrm>
            <a:off x="739775" y="1339850"/>
            <a:ext cx="7543800" cy="4075113"/>
          </a:xfrm>
        </p:spPr>
        <p:txBody>
          <a:bodyPr/>
          <a:lstStyle/>
          <a:p>
            <a:r>
              <a:rPr lang="en-US" sz="3200" smtClean="0"/>
              <a:t>ADA passed in 1990</a:t>
            </a:r>
          </a:p>
          <a:p>
            <a:r>
              <a:rPr lang="en-US" sz="3200" smtClean="0"/>
              <a:t>Called “a mandate for the elimination of discrimination against individuals with disabilities”</a:t>
            </a:r>
          </a:p>
          <a:p>
            <a:r>
              <a:rPr lang="en-US" sz="3200" smtClean="0"/>
              <a:t>1992-2008: The courts spent a great deal of time focusing on who is considered covered under the ADA as an “individual with a disability”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“Regarded As” Prong of Disability Excludes Impairments that are Both Transitory and Minor</a:t>
            </a:r>
          </a:p>
        </p:txBody>
      </p:sp>
      <p:sp>
        <p:nvSpPr>
          <p:cNvPr id="27651" name="Rectangle 3"/>
          <p:cNvSpPr>
            <a:spLocks noGrp="1" noChangeArrowheads="1"/>
          </p:cNvSpPr>
          <p:nvPr>
            <p:ph type="body" idx="1"/>
          </p:nvPr>
        </p:nvSpPr>
        <p:spPr>
          <a:xfrm>
            <a:off x="798513" y="1978025"/>
            <a:ext cx="7543800" cy="4075113"/>
          </a:xfrm>
        </p:spPr>
        <p:txBody>
          <a:bodyPr/>
          <a:lstStyle/>
          <a:p>
            <a:r>
              <a:rPr lang="en-US" sz="3000" smtClean="0"/>
              <a:t>“Transitory” means lasting or expected to last for six months or less</a:t>
            </a:r>
          </a:p>
          <a:p>
            <a:r>
              <a:rPr lang="en-US" sz="3000" smtClean="0"/>
              <a:t>No definition of “minor”, although the Revised Interpretive Guidance makes reference to common ailments such as a cold or the flu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smtClean="0"/>
              <a:t>What Has Not Changed?</a:t>
            </a:r>
          </a:p>
        </p:txBody>
      </p:sp>
      <p:sp>
        <p:nvSpPr>
          <p:cNvPr id="35843" name="Rectangle 3"/>
          <p:cNvSpPr>
            <a:spLocks noGrp="1" noChangeArrowheads="1"/>
          </p:cNvSpPr>
          <p:nvPr>
            <p:ph type="body" idx="1"/>
          </p:nvPr>
        </p:nvSpPr>
        <p:spPr/>
        <p:txBody>
          <a:bodyPr/>
          <a:lstStyle/>
          <a:p>
            <a:pPr>
              <a:lnSpc>
                <a:spcPct val="90000"/>
              </a:lnSpc>
            </a:pPr>
            <a:r>
              <a:rPr lang="en-US" sz="3000" dirty="0" smtClean="0"/>
              <a:t>Employers </a:t>
            </a:r>
            <a:r>
              <a:rPr lang="en-US" sz="3000" dirty="0" smtClean="0"/>
              <a:t>can still require that employees have the ability to perform the essential functions of a job, with or without reasonable accommodation</a:t>
            </a:r>
          </a:p>
          <a:p>
            <a:pPr>
              <a:lnSpc>
                <a:spcPct val="90000"/>
              </a:lnSpc>
            </a:pPr>
            <a:r>
              <a:rPr lang="en-US" sz="3000" dirty="0" smtClean="0"/>
              <a:t>Direct threat defense – substantial likelihood of significant harm</a:t>
            </a:r>
          </a:p>
          <a:p>
            <a:pPr>
              <a:lnSpc>
                <a:spcPct val="90000"/>
              </a:lnSpc>
            </a:pPr>
            <a:r>
              <a:rPr lang="en-US" sz="3000" dirty="0" smtClean="0"/>
              <a:t>Reasonable accommodation standard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600" smtClean="0"/>
              <a:t>Duty to Reasonably Accommodate</a:t>
            </a:r>
          </a:p>
        </p:txBody>
      </p:sp>
      <p:sp>
        <p:nvSpPr>
          <p:cNvPr id="36867" name="Rectangle 3"/>
          <p:cNvSpPr>
            <a:spLocks noGrp="1" noChangeArrowheads="1"/>
          </p:cNvSpPr>
          <p:nvPr>
            <p:ph type="body" idx="1"/>
          </p:nvPr>
        </p:nvSpPr>
        <p:spPr/>
        <p:txBody>
          <a:bodyPr/>
          <a:lstStyle/>
          <a:p>
            <a:r>
              <a:rPr lang="en-US" sz="3000" smtClean="0"/>
              <a:t>A reasonable accommodation is something done or something avoided which allows a qualified individual with a disability to perform the essential functions of a job</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600" smtClean="0"/>
              <a:t>When Duty to Accommodate Arises</a:t>
            </a:r>
          </a:p>
        </p:txBody>
      </p:sp>
      <p:sp>
        <p:nvSpPr>
          <p:cNvPr id="37891" name="Rectangle 3"/>
          <p:cNvSpPr>
            <a:spLocks noGrp="1" noChangeArrowheads="1"/>
          </p:cNvSpPr>
          <p:nvPr>
            <p:ph type="body" idx="1"/>
          </p:nvPr>
        </p:nvSpPr>
        <p:spPr>
          <a:xfrm>
            <a:off x="869950" y="1558925"/>
            <a:ext cx="7543800" cy="4075113"/>
          </a:xfrm>
        </p:spPr>
        <p:txBody>
          <a:bodyPr/>
          <a:lstStyle/>
          <a:p>
            <a:pPr>
              <a:lnSpc>
                <a:spcPct val="90000"/>
              </a:lnSpc>
            </a:pPr>
            <a:r>
              <a:rPr lang="en-US" sz="3000" smtClean="0"/>
              <a:t>When an employee informs employer that accommodation is needed or when employer has knowledge of the disability</a:t>
            </a:r>
          </a:p>
          <a:p>
            <a:pPr lvl="1">
              <a:lnSpc>
                <a:spcPct val="90000"/>
              </a:lnSpc>
            </a:pPr>
            <a:r>
              <a:rPr lang="en-US" sz="2600" smtClean="0"/>
              <a:t>Request can be made in any form</a:t>
            </a:r>
          </a:p>
          <a:p>
            <a:pPr lvl="1">
              <a:lnSpc>
                <a:spcPct val="90000"/>
              </a:lnSpc>
            </a:pPr>
            <a:r>
              <a:rPr lang="en-US" sz="2600" smtClean="0"/>
              <a:t>No “magic words” required</a:t>
            </a:r>
          </a:p>
          <a:p>
            <a:pPr lvl="1">
              <a:lnSpc>
                <a:spcPct val="90000"/>
              </a:lnSpc>
            </a:pPr>
            <a:r>
              <a:rPr lang="en-US" sz="2600" smtClean="0"/>
              <a:t>No need to request specific accommodations</a:t>
            </a:r>
          </a:p>
          <a:p>
            <a:pPr lvl="1">
              <a:lnSpc>
                <a:spcPct val="90000"/>
              </a:lnSpc>
            </a:pPr>
            <a:r>
              <a:rPr lang="en-US" sz="2600" smtClean="0"/>
              <a:t>Not required to disclose particular disability or medical condition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1850" y="260350"/>
            <a:ext cx="8121650" cy="685800"/>
          </a:xfrm>
        </p:spPr>
        <p:txBody>
          <a:bodyPr/>
          <a:lstStyle/>
          <a:p>
            <a:r>
              <a:rPr lang="en-US" sz="3600" smtClean="0"/>
              <a:t>Employer’s Duty to Accommodate</a:t>
            </a:r>
          </a:p>
        </p:txBody>
      </p:sp>
      <p:sp>
        <p:nvSpPr>
          <p:cNvPr id="38915" name="Rectangle 3"/>
          <p:cNvSpPr>
            <a:spLocks noGrp="1" noChangeArrowheads="1"/>
          </p:cNvSpPr>
          <p:nvPr>
            <p:ph type="body" idx="1"/>
          </p:nvPr>
        </p:nvSpPr>
        <p:spPr/>
        <p:txBody>
          <a:bodyPr/>
          <a:lstStyle/>
          <a:p>
            <a:pPr>
              <a:lnSpc>
                <a:spcPct val="90000"/>
              </a:lnSpc>
            </a:pPr>
            <a:r>
              <a:rPr lang="en-US" sz="3000" smtClean="0"/>
              <a:t>Engage in good faith interactive discussion</a:t>
            </a:r>
          </a:p>
          <a:p>
            <a:pPr lvl="1">
              <a:lnSpc>
                <a:spcPct val="90000"/>
              </a:lnSpc>
            </a:pPr>
            <a:r>
              <a:rPr lang="en-US" sz="2600" smtClean="0"/>
              <a:t>Review current job description and physical job analysis</a:t>
            </a:r>
          </a:p>
          <a:p>
            <a:pPr lvl="1">
              <a:lnSpc>
                <a:spcPct val="90000"/>
              </a:lnSpc>
            </a:pPr>
            <a:r>
              <a:rPr lang="en-US" sz="2600" smtClean="0"/>
              <a:t>Identify essential and non-essential functions</a:t>
            </a:r>
          </a:p>
          <a:p>
            <a:pPr lvl="1">
              <a:lnSpc>
                <a:spcPct val="90000"/>
              </a:lnSpc>
            </a:pPr>
            <a:r>
              <a:rPr lang="en-US" sz="2600" smtClean="0"/>
              <a:t>Receive input from the employee</a:t>
            </a:r>
          </a:p>
          <a:p>
            <a:pPr lvl="1">
              <a:lnSpc>
                <a:spcPct val="90000"/>
              </a:lnSpc>
            </a:pPr>
            <a:r>
              <a:rPr lang="en-US" sz="2600" smtClean="0"/>
              <a:t>Review medical documentation</a:t>
            </a:r>
          </a:p>
          <a:p>
            <a:pPr lvl="1">
              <a:lnSpc>
                <a:spcPct val="90000"/>
              </a:lnSpc>
            </a:pPr>
            <a:r>
              <a:rPr lang="en-US" sz="2600" smtClean="0"/>
              <a:t>Identify potential accommodations</a:t>
            </a:r>
          </a:p>
          <a:p>
            <a:pPr lvl="1">
              <a:lnSpc>
                <a:spcPct val="90000"/>
              </a:lnSpc>
            </a:pPr>
            <a:r>
              <a:rPr lang="en-US" sz="2600" smtClean="0"/>
              <a:t>Document everything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600" smtClean="0"/>
              <a:t>Potential Accommodations</a:t>
            </a:r>
          </a:p>
        </p:txBody>
      </p:sp>
      <p:sp>
        <p:nvSpPr>
          <p:cNvPr id="39939" name="Rectangle 3"/>
          <p:cNvSpPr>
            <a:spLocks noGrp="1" noChangeArrowheads="1"/>
          </p:cNvSpPr>
          <p:nvPr>
            <p:ph type="body" idx="1"/>
          </p:nvPr>
        </p:nvSpPr>
        <p:spPr/>
        <p:txBody>
          <a:bodyPr/>
          <a:lstStyle/>
          <a:p>
            <a:r>
              <a:rPr lang="en-US" sz="3000" smtClean="0"/>
              <a:t>Making facilities accessible and useable </a:t>
            </a:r>
          </a:p>
          <a:p>
            <a:r>
              <a:rPr lang="en-US" sz="3000" smtClean="0"/>
              <a:t>Job restructuring</a:t>
            </a:r>
          </a:p>
          <a:p>
            <a:r>
              <a:rPr lang="en-US" sz="3000" smtClean="0"/>
              <a:t>Allowing part-time or modified work schedules</a:t>
            </a:r>
          </a:p>
          <a:p>
            <a:r>
              <a:rPr lang="en-US" sz="3000" smtClean="0"/>
              <a:t>Reassignment to vacant positions</a:t>
            </a:r>
          </a:p>
          <a:p>
            <a:r>
              <a:rPr lang="en-US" sz="3000" smtClean="0"/>
              <a:t>Acquisition or modification of equipment or devices</a:t>
            </a:r>
          </a:p>
          <a:p>
            <a:r>
              <a:rPr lang="en-US" sz="3000" smtClean="0"/>
              <a:t>Unpaid leave</a:t>
            </a:r>
          </a:p>
          <a:p>
            <a:endParaRPr lang="en-US" sz="30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46138" y="260350"/>
            <a:ext cx="7512050" cy="685800"/>
          </a:xfrm>
        </p:spPr>
        <p:txBody>
          <a:bodyPr/>
          <a:lstStyle/>
          <a:p>
            <a:r>
              <a:rPr lang="en-US" sz="3600" smtClean="0"/>
              <a:t>Potential Accommodations</a:t>
            </a:r>
          </a:p>
        </p:txBody>
      </p:sp>
      <p:sp>
        <p:nvSpPr>
          <p:cNvPr id="40963" name="Rectangle 3"/>
          <p:cNvSpPr>
            <a:spLocks noGrp="1" noChangeArrowheads="1"/>
          </p:cNvSpPr>
          <p:nvPr>
            <p:ph type="body" idx="1"/>
          </p:nvPr>
        </p:nvSpPr>
        <p:spPr/>
        <p:txBody>
          <a:bodyPr/>
          <a:lstStyle/>
          <a:p>
            <a:r>
              <a:rPr lang="en-US" sz="3000" smtClean="0"/>
              <a:t>Providing qualified readers or interpreters</a:t>
            </a:r>
          </a:p>
          <a:p>
            <a:r>
              <a:rPr lang="en-US" sz="3000" smtClean="0"/>
              <a:t>Protected leaves of absence</a:t>
            </a:r>
          </a:p>
          <a:p>
            <a:r>
              <a:rPr lang="en-US" sz="3000" smtClean="0"/>
              <a:t>Other similar accommodations</a:t>
            </a:r>
          </a:p>
          <a:p>
            <a:r>
              <a:rPr lang="en-US" sz="3000" smtClean="0"/>
              <a:t>Accommodations may become permanent</a:t>
            </a:r>
          </a:p>
          <a:p>
            <a:endParaRPr lang="en-US" sz="3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600" smtClean="0"/>
              <a:t>Exceptions to Accommodation</a:t>
            </a:r>
          </a:p>
        </p:txBody>
      </p:sp>
      <p:sp>
        <p:nvSpPr>
          <p:cNvPr id="41987" name="Rectangle 3"/>
          <p:cNvSpPr>
            <a:spLocks noGrp="1" noChangeArrowheads="1"/>
          </p:cNvSpPr>
          <p:nvPr>
            <p:ph type="body" idx="1"/>
          </p:nvPr>
        </p:nvSpPr>
        <p:spPr/>
        <p:txBody>
          <a:bodyPr/>
          <a:lstStyle/>
          <a:p>
            <a:r>
              <a:rPr lang="en-US" sz="3000" smtClean="0"/>
              <a:t>When accommodation would cause “undue hardship”</a:t>
            </a:r>
          </a:p>
          <a:p>
            <a:r>
              <a:rPr lang="en-US" sz="3000" smtClean="0"/>
              <a:t>When accommodation constitutes a “direct threat” to the health and safety of co-workers or to the employee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600" smtClean="0"/>
              <a:t>Result of ADA Amendments</a:t>
            </a:r>
          </a:p>
        </p:txBody>
      </p:sp>
      <p:sp>
        <p:nvSpPr>
          <p:cNvPr id="45059" name="Rectangle 3"/>
          <p:cNvSpPr>
            <a:spLocks noGrp="1" noChangeArrowheads="1"/>
          </p:cNvSpPr>
          <p:nvPr>
            <p:ph type="body" idx="1"/>
          </p:nvPr>
        </p:nvSpPr>
        <p:spPr>
          <a:xfrm>
            <a:off x="841375" y="1514475"/>
            <a:ext cx="7704138" cy="4075113"/>
          </a:xfrm>
        </p:spPr>
        <p:txBody>
          <a:bodyPr/>
          <a:lstStyle/>
          <a:p>
            <a:r>
              <a:rPr lang="en-US" sz="3000" smtClean="0"/>
              <a:t>More employees considered “disabled”</a:t>
            </a:r>
          </a:p>
          <a:p>
            <a:r>
              <a:rPr lang="en-US" sz="3000" smtClean="0"/>
              <a:t>Emphasis on reasonable accommodation and “interactive process”</a:t>
            </a:r>
          </a:p>
          <a:p>
            <a:r>
              <a:rPr lang="en-US" sz="3000" smtClean="0"/>
              <a:t>Essential job functions critical</a:t>
            </a:r>
          </a:p>
          <a:p>
            <a:r>
              <a:rPr lang="en-US" sz="3000" smtClean="0"/>
              <a:t>Harder to prevail on summary judgment</a:t>
            </a:r>
          </a:p>
          <a:p>
            <a:r>
              <a:rPr lang="en-US" sz="3000" smtClean="0"/>
              <a:t>More jury trials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6300" y="319088"/>
            <a:ext cx="7512050" cy="685800"/>
          </a:xfrm>
        </p:spPr>
        <p:txBody>
          <a:bodyPr/>
          <a:lstStyle/>
          <a:p>
            <a:r>
              <a:rPr lang="en-US" sz="4400" smtClean="0"/>
              <a:t>Background</a:t>
            </a:r>
          </a:p>
        </p:txBody>
      </p:sp>
      <p:sp>
        <p:nvSpPr>
          <p:cNvPr id="5123" name="Rectangle 3"/>
          <p:cNvSpPr>
            <a:spLocks noGrp="1" noChangeArrowheads="1"/>
          </p:cNvSpPr>
          <p:nvPr>
            <p:ph type="body" idx="1"/>
          </p:nvPr>
        </p:nvSpPr>
        <p:spPr/>
        <p:txBody>
          <a:bodyPr/>
          <a:lstStyle/>
          <a:p>
            <a:r>
              <a:rPr lang="en-US" sz="3000" smtClean="0"/>
              <a:t>The United States Supreme Court, in two landmark cases, interpreted the coverage provisions of the ADA narrowly</a:t>
            </a:r>
          </a:p>
          <a:p>
            <a:r>
              <a:rPr lang="en-US" sz="3000" smtClean="0"/>
              <a:t>Congress concluded that the ADA needed to be amended to more clearly state Congress’ intention for broad coverage</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smtClean="0"/>
              <a:t>ADA </a:t>
            </a:r>
            <a:r>
              <a:rPr lang="en-US" sz="3600" smtClean="0"/>
              <a:t>Amendments</a:t>
            </a:r>
            <a:r>
              <a:rPr lang="en-US" sz="4000" smtClean="0"/>
              <a:t> Act of 2008</a:t>
            </a:r>
          </a:p>
        </p:txBody>
      </p:sp>
      <p:sp>
        <p:nvSpPr>
          <p:cNvPr id="6147" name="Rectangle 3"/>
          <p:cNvSpPr>
            <a:spLocks noGrp="1" noChangeArrowheads="1"/>
          </p:cNvSpPr>
          <p:nvPr>
            <p:ph type="body" idx="1"/>
          </p:nvPr>
        </p:nvSpPr>
        <p:spPr>
          <a:xfrm>
            <a:off x="811213" y="1223963"/>
            <a:ext cx="7905750" cy="4524375"/>
          </a:xfrm>
        </p:spPr>
        <p:txBody>
          <a:bodyPr/>
          <a:lstStyle/>
          <a:p>
            <a:pPr>
              <a:lnSpc>
                <a:spcPct val="90000"/>
              </a:lnSpc>
            </a:pPr>
            <a:r>
              <a:rPr lang="en-US" sz="3000" smtClean="0"/>
              <a:t>Passed by Congress on September 25, 2008</a:t>
            </a:r>
          </a:p>
          <a:p>
            <a:pPr>
              <a:lnSpc>
                <a:spcPct val="90000"/>
              </a:lnSpc>
            </a:pPr>
            <a:r>
              <a:rPr lang="en-US" sz="3000" smtClean="0"/>
              <a:t>Expressed Congress’ clear intention that the ADA be interpreted broadly and that the EEOC’s current regulations were inconsistent with that intent</a:t>
            </a:r>
          </a:p>
          <a:p>
            <a:pPr>
              <a:lnSpc>
                <a:spcPct val="90000"/>
              </a:lnSpc>
            </a:pPr>
            <a:r>
              <a:rPr lang="en-US" sz="3000" smtClean="0"/>
              <a:t>Legislatively overturned the Supreme Court in two (2) cases where Congress felt the results conflicted with Congressional intent of broad protection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600" smtClean="0"/>
              <a:t>ADA </a:t>
            </a:r>
            <a:r>
              <a:rPr lang="en-US" sz="4000" smtClean="0"/>
              <a:t>Amendments</a:t>
            </a:r>
            <a:r>
              <a:rPr lang="en-US" smtClean="0"/>
              <a:t> </a:t>
            </a:r>
            <a:r>
              <a:rPr lang="en-US" sz="3600" smtClean="0"/>
              <a:t>Act of 2008</a:t>
            </a:r>
            <a:r>
              <a:rPr lang="en-US" sz="2800" smtClean="0"/>
              <a:t> </a:t>
            </a:r>
          </a:p>
        </p:txBody>
      </p:sp>
      <p:sp>
        <p:nvSpPr>
          <p:cNvPr id="7171" name="Rectangle 3"/>
          <p:cNvSpPr>
            <a:spLocks noGrp="1" noChangeArrowheads="1"/>
          </p:cNvSpPr>
          <p:nvPr>
            <p:ph type="body" idx="1"/>
          </p:nvPr>
        </p:nvSpPr>
        <p:spPr/>
        <p:txBody>
          <a:bodyPr/>
          <a:lstStyle/>
          <a:p>
            <a:r>
              <a:rPr lang="en-US" sz="3400" smtClean="0"/>
              <a:t>Bottom line – makes it easier for individuals with disabilities to obtain protection under the ADA</a:t>
            </a:r>
          </a:p>
          <a:p>
            <a:r>
              <a:rPr lang="en-US" sz="3400" smtClean="0"/>
              <a:t>Directed the EEOC to promulgate new regulations to implement this intent</a:t>
            </a:r>
          </a:p>
          <a:p>
            <a:endParaRPr lang="en-US" sz="3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1850" y="260350"/>
            <a:ext cx="8091488" cy="1352550"/>
          </a:xfrm>
        </p:spPr>
        <p:txBody>
          <a:bodyPr/>
          <a:lstStyle/>
          <a:p>
            <a:r>
              <a:rPr lang="en-US" sz="3400" smtClean="0"/>
              <a:t>EEOC Charge Activity Increased Dramatically While Awaiting the Final Regulations</a:t>
            </a:r>
          </a:p>
        </p:txBody>
      </p:sp>
      <p:sp>
        <p:nvSpPr>
          <p:cNvPr id="10243" name="Rectangle 3"/>
          <p:cNvSpPr>
            <a:spLocks noGrp="1" noChangeArrowheads="1"/>
          </p:cNvSpPr>
          <p:nvPr>
            <p:ph type="body" idx="1"/>
          </p:nvPr>
        </p:nvSpPr>
        <p:spPr>
          <a:xfrm>
            <a:off x="798513" y="2138363"/>
            <a:ext cx="7543800" cy="4075112"/>
          </a:xfrm>
        </p:spPr>
        <p:txBody>
          <a:bodyPr/>
          <a:lstStyle/>
          <a:p>
            <a:pPr>
              <a:lnSpc>
                <a:spcPct val="90000"/>
              </a:lnSpc>
            </a:pPr>
            <a:r>
              <a:rPr lang="en-US" sz="3000" smtClean="0"/>
              <a:t>ADA charge filing with the EEOC increased to over 25,000 ADA-related charges in fiscal year 2010</a:t>
            </a:r>
          </a:p>
          <a:p>
            <a:pPr>
              <a:lnSpc>
                <a:spcPct val="90000"/>
              </a:lnSpc>
            </a:pPr>
            <a:r>
              <a:rPr lang="en-US" sz="3000" smtClean="0"/>
              <a:t>That is up nearly 3,500 charges from fiscal year 2009 and up 7000 charges from 2008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400" smtClean="0"/>
              <a:t>Final Regulations and Revised Interpretive Guidance Issued on March 25, 2011</a:t>
            </a:r>
          </a:p>
        </p:txBody>
      </p:sp>
      <p:sp>
        <p:nvSpPr>
          <p:cNvPr id="11267" name="Rectangle 3"/>
          <p:cNvSpPr>
            <a:spLocks noGrp="1" noChangeArrowheads="1"/>
          </p:cNvSpPr>
          <p:nvPr>
            <p:ph type="body" idx="1"/>
          </p:nvPr>
        </p:nvSpPr>
        <p:spPr>
          <a:xfrm>
            <a:off x="812800" y="1951038"/>
            <a:ext cx="7543800" cy="4075112"/>
          </a:xfrm>
        </p:spPr>
        <p:txBody>
          <a:bodyPr/>
          <a:lstStyle/>
          <a:p>
            <a:r>
              <a:rPr lang="en-US" sz="3000" smtClean="0"/>
              <a:t>Provide for broad coverage under the ADA</a:t>
            </a:r>
          </a:p>
          <a:p>
            <a:r>
              <a:rPr lang="en-US" sz="3000" smtClean="0"/>
              <a:t>Focus on the issue of whether discrimination occurred rather than coverage issues</a:t>
            </a:r>
          </a:p>
          <a:p>
            <a:r>
              <a:rPr lang="en-US" sz="3000" smtClean="0"/>
              <a:t>Make “reasonable accommodation” a regular part of doing business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smtClean="0"/>
              <a:t>Broad Coverage for Definition of “Disability”</a:t>
            </a:r>
          </a:p>
        </p:txBody>
      </p:sp>
      <p:sp>
        <p:nvSpPr>
          <p:cNvPr id="13315" name="Rectangle 3"/>
          <p:cNvSpPr>
            <a:spLocks noGrp="1" noChangeArrowheads="1"/>
          </p:cNvSpPr>
          <p:nvPr>
            <p:ph type="body" idx="1"/>
          </p:nvPr>
        </p:nvSpPr>
        <p:spPr>
          <a:xfrm>
            <a:off x="841375" y="1731963"/>
            <a:ext cx="7543800" cy="4075112"/>
          </a:xfrm>
        </p:spPr>
        <p:txBody>
          <a:bodyPr/>
          <a:lstStyle/>
          <a:p>
            <a:r>
              <a:rPr lang="en-US" sz="3000" smtClean="0"/>
              <a:t>Determination of disability status should not require extensive analysis</a:t>
            </a:r>
          </a:p>
          <a:p>
            <a:r>
              <a:rPr lang="en-US" sz="3000" smtClean="0"/>
              <a:t>Make it easier for an individual seeking protection under the ADA to fall within the definition for coverage purposes</a:t>
            </a:r>
          </a:p>
          <a:p>
            <a:r>
              <a:rPr lang="en-US" sz="3000" smtClean="0"/>
              <a:t>Focus on whether discrimination occurred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400" smtClean="0"/>
              <a:t>The Definition of “Disability” Has Not Changed, Just the Interpretation and Application</a:t>
            </a:r>
          </a:p>
        </p:txBody>
      </p:sp>
      <p:sp>
        <p:nvSpPr>
          <p:cNvPr id="15363" name="Rectangle 3"/>
          <p:cNvSpPr>
            <a:spLocks noGrp="1" noChangeArrowheads="1"/>
          </p:cNvSpPr>
          <p:nvPr>
            <p:ph type="body" idx="1"/>
          </p:nvPr>
        </p:nvSpPr>
        <p:spPr>
          <a:xfrm>
            <a:off x="885825" y="1979613"/>
            <a:ext cx="7543800" cy="4075112"/>
          </a:xfrm>
        </p:spPr>
        <p:txBody>
          <a:bodyPr/>
          <a:lstStyle/>
          <a:p>
            <a:r>
              <a:rPr lang="en-US" sz="3000" smtClean="0"/>
              <a:t>Still three prongs to the definition</a:t>
            </a:r>
          </a:p>
          <a:p>
            <a:pPr lvl="1"/>
            <a:r>
              <a:rPr lang="en-US" sz="2600" smtClean="0"/>
              <a:t>Actual disability prong</a:t>
            </a:r>
          </a:p>
          <a:p>
            <a:pPr lvl="1"/>
            <a:r>
              <a:rPr lang="en-US" sz="2600" smtClean="0"/>
              <a:t>Record of disability prong</a:t>
            </a:r>
          </a:p>
          <a:p>
            <a:pPr lvl="1"/>
            <a:r>
              <a:rPr lang="en-US" sz="2600" smtClean="0"/>
              <a:t>Regarded as having a disability prong</a:t>
            </a:r>
          </a:p>
          <a:p>
            <a:r>
              <a:rPr lang="en-US" sz="3000" smtClean="0"/>
              <a:t>The interpretation and application of the definition is changing in “fundamental ways”</a:t>
            </a:r>
          </a:p>
          <a:p>
            <a:pPr lvl="1">
              <a:buFontTx/>
              <a:buNone/>
            </a:pPr>
            <a:endParaRPr lang="en-US" sz="2600" smtClean="0"/>
          </a:p>
        </p:txBody>
      </p:sp>
    </p:spTree>
  </p:cSld>
  <p:clrMapOvr>
    <a:masterClrMapping/>
  </p:clrMapOvr>
</p:sld>
</file>

<file path=ppt/theme/theme1.xml><?xml version="1.0" encoding="utf-8"?>
<a:theme xmlns:a="http://schemas.openxmlformats.org/drawingml/2006/main" name="Company Meeting (Standard)">
  <a:themeElements>
    <a:clrScheme name="Company Meeting (Standard)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Company Meeting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ompany Meeting (Standard)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Company Meeting (Standard)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Company Meeting (Standard)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98:Templates:Presentations:Company Meeting (Standard)</Template>
  <TotalTime>1649</TotalTime>
  <Words>1586</Words>
  <Application>Microsoft Office PowerPoint</Application>
  <PresentationFormat>On-screen Show (4:3)</PresentationFormat>
  <Paragraphs>242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Company Meeting (Standard)</vt:lpstr>
      <vt:lpstr>Slide 1</vt:lpstr>
      <vt:lpstr>Background</vt:lpstr>
      <vt:lpstr>Background</vt:lpstr>
      <vt:lpstr>ADA Amendments Act of 2008</vt:lpstr>
      <vt:lpstr>ADA Amendments Act of 2008 </vt:lpstr>
      <vt:lpstr>EEOC Charge Activity Increased Dramatically While Awaiting the Final Regulations</vt:lpstr>
      <vt:lpstr>Final Regulations and Revised Interpretive Guidance Issued on March 25, 2011</vt:lpstr>
      <vt:lpstr>Broad Coverage for Definition of “Disability”</vt:lpstr>
      <vt:lpstr>The Definition of “Disability” Has Not Changed, Just the Interpretation and Application</vt:lpstr>
      <vt:lpstr>The Definition of “Disability” Has Not Changed, Just the Interpretation and Application</vt:lpstr>
      <vt:lpstr>Physical or Mental Impairment</vt:lpstr>
      <vt:lpstr>“Major Life Activities”</vt:lpstr>
      <vt:lpstr>Major Bodily Functions = Major Life Activities</vt:lpstr>
      <vt:lpstr>EEOC Examples of “Disabilities”</vt:lpstr>
      <vt:lpstr>Mitigating Measures No Longer Applicable</vt:lpstr>
      <vt:lpstr>EEOC on “Mitigating Measures”</vt:lpstr>
      <vt:lpstr>Reverse the Restrictive Definition of “Substantially Limits” Applied by the Courts</vt:lpstr>
      <vt:lpstr>Changes to “Regarded As”</vt:lpstr>
      <vt:lpstr>“Regarded As” Prong of Disability Definition</vt:lpstr>
      <vt:lpstr>“Regarded As” Prong of Disability Excludes Impairments that are Both Transitory and Minor</vt:lpstr>
      <vt:lpstr>What Has Not Changed?</vt:lpstr>
      <vt:lpstr>Duty to Reasonably Accommodate</vt:lpstr>
      <vt:lpstr>When Duty to Accommodate Arises</vt:lpstr>
      <vt:lpstr>Employer’s Duty to Accommodate</vt:lpstr>
      <vt:lpstr>Potential Accommodations</vt:lpstr>
      <vt:lpstr>Potential Accommodations</vt:lpstr>
      <vt:lpstr>Exceptions to Accommodation</vt:lpstr>
      <vt:lpstr>Result of ADA Amendments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Current</dc:title>
  <dc:creator/>
  <cp:lastModifiedBy>Diamond, Elena R.</cp:lastModifiedBy>
  <cp:revision>160</cp:revision>
  <cp:lastPrinted>2004-03-16T15:51:04Z</cp:lastPrinted>
  <dcterms:created xsi:type="dcterms:W3CDTF">2001-05-08T18:39:50Z</dcterms:created>
  <dcterms:modified xsi:type="dcterms:W3CDTF">2011-09-08T19:31:05Z</dcterms:modified>
</cp:coreProperties>
</file>